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58" r:id="rId4"/>
    <p:sldId id="262" r:id="rId5"/>
    <p:sldId id="288" r:id="rId6"/>
    <p:sldId id="289" r:id="rId7"/>
    <p:sldId id="259" r:id="rId8"/>
    <p:sldId id="293" r:id="rId9"/>
    <p:sldId id="284" r:id="rId10"/>
    <p:sldId id="295" r:id="rId11"/>
    <p:sldId id="299" r:id="rId12"/>
    <p:sldId id="297" r:id="rId13"/>
    <p:sldId id="300" r:id="rId14"/>
    <p:sldId id="303" r:id="rId15"/>
    <p:sldId id="304" r:id="rId16"/>
    <p:sldId id="302" r:id="rId17"/>
    <p:sldId id="301" r:id="rId18"/>
    <p:sldId id="306" r:id="rId19"/>
    <p:sldId id="307" r:id="rId20"/>
    <p:sldId id="308" r:id="rId21"/>
    <p:sldId id="311" r:id="rId22"/>
    <p:sldId id="312" r:id="rId23"/>
    <p:sldId id="309" r:id="rId24"/>
    <p:sldId id="305" r:id="rId25"/>
    <p:sldId id="313" r:id="rId26"/>
    <p:sldId id="314" r:id="rId27"/>
    <p:sldId id="316" r:id="rId28"/>
    <p:sldId id="310" r:id="rId29"/>
    <p:sldId id="317" r:id="rId30"/>
  </p:sldIdLst>
  <p:sldSz cx="9144000" cy="514191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75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541"/>
    <a:srgbClr val="FFCC00"/>
    <a:srgbClr val="9B2B0D"/>
    <a:srgbClr val="260F00"/>
    <a:srgbClr val="002C42"/>
    <a:srgbClr val="008DD0"/>
    <a:srgbClr val="BB2B1D"/>
    <a:srgbClr val="C9B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50"/>
    <p:restoredTop sz="94767"/>
  </p:normalViewPr>
  <p:slideViewPr>
    <p:cSldViewPr>
      <p:cViewPr>
        <p:scale>
          <a:sx n="190" d="100"/>
          <a:sy n="190" d="100"/>
        </p:scale>
        <p:origin x="240" y="272"/>
      </p:cViewPr>
      <p:guideLst>
        <p:guide orient="horz" pos="75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营收占比</c:v>
                </c:pt>
              </c:strCache>
            </c:strRef>
          </c:tx>
          <c:dPt>
            <c:idx val="0"/>
            <c:bubble3D val="0"/>
            <c:spPr>
              <a:solidFill>
                <a:srgbClr val="EF6541"/>
              </a:solidFill>
              <a:ln>
                <a:noFill/>
              </a:ln>
              <a:effectLst>
                <a:outerShdw blurRad="63500" sx="102000" sy="102000" algn="ctr" rotWithShape="0">
                  <a:prstClr val="black">
                    <a:alpha val="20000"/>
                  </a:prstClr>
                </a:outerShdw>
              </a:effectLst>
            </c:spPr>
          </c:dPt>
          <c:dPt>
            <c:idx val="1"/>
            <c:bubble3D val="0"/>
            <c:spPr>
              <a:solidFill>
                <a:schemeClr val="bg1"/>
              </a:solidFill>
              <a:ln>
                <a:noFill/>
              </a:ln>
              <a:effectLst>
                <a:outerShdw blurRad="63500" sx="102000" sy="102000" algn="ctr" rotWithShape="0">
                  <a:prstClr val="black">
                    <a:alpha val="20000"/>
                  </a:prstClr>
                </a:outerShdw>
              </a:effectLst>
            </c:spPr>
          </c:dPt>
          <c:dPt>
            <c:idx val="2"/>
            <c:bubble3D val="0"/>
            <c:spPr>
              <a:solidFill>
                <a:srgbClr val="00B0F0"/>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rgbClr val="FFCC00"/>
              </a:solidFill>
              <a:ln>
                <a:noFill/>
              </a:ln>
              <a:effectLst>
                <a:outerShdw blurRad="63500" sx="102000" sy="102000" algn="ctr" rotWithShape="0">
                  <a:prstClr val="black">
                    <a:alpha val="20000"/>
                  </a:prstClr>
                </a:outerShdw>
              </a:effectLst>
            </c:spPr>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2"/>
              <c:layout>
                <c:manualLayout>
                  <c:x val="-0.16875"/>
                  <c:y val="-0.00312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0.128998377387821"/>
                  <c:y val="0.0099957365540844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4"/>
              <c:layout>
                <c:manualLayout>
                  <c:x val="0.270833333333333"/>
                  <c:y val="0.1187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numFmt formatCode="0.00%" sourceLinked="0"/>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工作表1!$A$2:$A$6</c:f>
              <c:strCache>
                <c:ptCount val="5"/>
                <c:pt idx="0">
                  <c:v>金属新材料</c:v>
                </c:pt>
                <c:pt idx="1">
                  <c:v>有色金属贸易</c:v>
                </c:pt>
                <c:pt idx="2">
                  <c:v>矿产资源</c:v>
                </c:pt>
                <c:pt idx="3">
                  <c:v>非金属新材料</c:v>
                </c:pt>
                <c:pt idx="4">
                  <c:v>其他</c:v>
                </c:pt>
              </c:strCache>
            </c:strRef>
          </c:cat>
          <c:val>
            <c:numRef>
              <c:f>工作表1!$B$2:$B$6</c:f>
              <c:numCache>
                <c:formatCode>0.00%</c:formatCode>
                <c:ptCount val="5"/>
                <c:pt idx="0">
                  <c:v>0.679</c:v>
                </c:pt>
                <c:pt idx="1">
                  <c:v>0.3023</c:v>
                </c:pt>
                <c:pt idx="2">
                  <c:v>0.0163</c:v>
                </c:pt>
                <c:pt idx="3">
                  <c:v>0.0008</c:v>
                </c:pt>
                <c:pt idx="4">
                  <c:v>0.0016</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A35E7-EA39-1243-851E-C4DF41F6F845}" type="datetimeFigureOut">
              <a:rPr kumimoji="1" lang="zh-CN" altLang="en-US" smtClean="0"/>
              <a:t>2017/11/3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CB8303-3FAC-C542-876C-72C15E0644E3}" type="slidenum">
              <a:rPr kumimoji="1" lang="zh-CN" altLang="en-US" smtClean="0"/>
              <a:t>‹#›</a:t>
            </a:fld>
            <a:endParaRPr kumimoji="1" lang="zh-CN" altLang="en-US"/>
          </a:p>
        </p:txBody>
      </p:sp>
    </p:spTree>
    <p:extLst>
      <p:ext uri="{BB962C8B-B14F-4D97-AF65-F5344CB8AC3E}">
        <p14:creationId xmlns:p14="http://schemas.microsoft.com/office/powerpoint/2010/main" val="2145192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14744-D316-D04E-AE85-E9800B2EE258}" type="datetimeFigureOut">
              <a:rPr kumimoji="1" lang="zh-CN" altLang="en-US" smtClean="0"/>
              <a:t>2017/11/3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F5AB0-E91A-6C4E-B6AB-3127BAABC1C4}" type="slidenum">
              <a:rPr kumimoji="1" lang="zh-CN" altLang="en-US" smtClean="0"/>
              <a:t>‹#›</a:t>
            </a:fld>
            <a:endParaRPr kumimoji="1" lang="zh-CN" altLang="en-US"/>
          </a:p>
        </p:txBody>
      </p:sp>
    </p:spTree>
    <p:extLst>
      <p:ext uri="{BB962C8B-B14F-4D97-AF65-F5344CB8AC3E}">
        <p14:creationId xmlns:p14="http://schemas.microsoft.com/office/powerpoint/2010/main" val="198265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www.sustcef.org</a:t>
            </a:r>
            <a:r>
              <a:rPr kumimoji="1" lang="en-US" altLang="zh-CN" dirty="0" smtClean="0"/>
              <a:t>/</a:t>
            </a:r>
            <a:r>
              <a:rPr kumimoji="1" lang="en-US" altLang="zh-CN" dirty="0" err="1" smtClean="0"/>
              <a:t>cn</a:t>
            </a:r>
            <a:r>
              <a:rPr kumimoji="1" lang="en-US" altLang="zh-CN" dirty="0" smtClean="0"/>
              <a:t>/cooperation/intro/</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16</a:t>
            </a:fld>
            <a:endParaRPr kumimoji="1" lang="zh-CN" altLang="en-US"/>
          </a:p>
        </p:txBody>
      </p:sp>
    </p:spTree>
    <p:extLst>
      <p:ext uri="{BB962C8B-B14F-4D97-AF65-F5344CB8AC3E}">
        <p14:creationId xmlns:p14="http://schemas.microsoft.com/office/powerpoint/2010/main" val="195479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www.fengjr.com</a:t>
            </a:r>
            <a:r>
              <a:rPr kumimoji="1" lang="en-US" altLang="zh-CN" dirty="0" smtClean="0"/>
              <a:t>/</a:t>
            </a:r>
            <a:r>
              <a:rPr kumimoji="1" lang="en-US" altLang="zh-CN" dirty="0" err="1" smtClean="0"/>
              <a:t>cn</a:t>
            </a:r>
            <a:r>
              <a:rPr kumimoji="1" lang="en-US" altLang="zh-CN" dirty="0" smtClean="0"/>
              <a:t>/news/detail/92A402AE-974F-4F65-88E8-3D3C8717D68C</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17</a:t>
            </a:fld>
            <a:endParaRPr kumimoji="1" lang="zh-CN" altLang="en-US"/>
          </a:p>
        </p:txBody>
      </p:sp>
    </p:spTree>
    <p:extLst>
      <p:ext uri="{BB962C8B-B14F-4D97-AF65-F5344CB8AC3E}">
        <p14:creationId xmlns:p14="http://schemas.microsoft.com/office/powerpoint/2010/main" val="78608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信用评级来自正威集团在深交所的</a:t>
            </a:r>
            <a:r>
              <a:rPr kumimoji="1" lang="en-US" altLang="zh-CN" dirty="0" smtClean="0"/>
              <a:t>IPO</a:t>
            </a:r>
            <a:r>
              <a:rPr kumimoji="1" lang="zh-CN" altLang="en-US" dirty="0" smtClean="0"/>
              <a:t>报告，具体见附件。</a:t>
            </a:r>
            <a:endParaRPr kumimoji="1" lang="en-US" altLang="zh-CN" dirty="0" smtClean="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20</a:t>
            </a:fld>
            <a:endParaRPr kumimoji="1" lang="zh-CN" altLang="en-US"/>
          </a:p>
        </p:txBody>
      </p:sp>
    </p:spTree>
    <p:extLst>
      <p:ext uri="{BB962C8B-B14F-4D97-AF65-F5344CB8AC3E}">
        <p14:creationId xmlns:p14="http://schemas.microsoft.com/office/powerpoint/2010/main" val="15231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数据来自深交所募股报告，见附件</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21</a:t>
            </a:fld>
            <a:endParaRPr kumimoji="1" lang="zh-CN" altLang="en-US"/>
          </a:p>
        </p:txBody>
      </p:sp>
    </p:spTree>
    <p:extLst>
      <p:ext uri="{BB962C8B-B14F-4D97-AF65-F5344CB8AC3E}">
        <p14:creationId xmlns:p14="http://schemas.microsoft.com/office/powerpoint/2010/main" val="4981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033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82936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1368425"/>
            <a:ext cx="7886700" cy="3262313"/>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87910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7688"/>
          </a:xfrm>
          <a:prstGeom prst="rect">
            <a:avLst/>
          </a:prstGeo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273050"/>
            <a:ext cx="5762625" cy="4357688"/>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50814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8425"/>
            <a:ext cx="788670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67088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8363"/>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39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32074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395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050"/>
            <a:ext cx="7886700" cy="9953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8013"/>
            <a:ext cx="3868737"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260475"/>
            <a:ext cx="3887788"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013"/>
            <a:ext cx="3887788"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5394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720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8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3977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78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3977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655763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b="-1"/>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2053" name="Rectangle 5"/>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052" name="Picture 4" descr="卡通遨游太空汇报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054" name="Rectangle 6"/>
          <p:cNvSpPr>
            <a:spLocks noChangeArrowheads="1"/>
          </p:cNvSpPr>
          <p:nvPr/>
        </p:nvSpPr>
        <p:spPr bwMode="auto">
          <a:xfrm>
            <a:off x="4211960" y="1521659"/>
            <a:ext cx="46166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3600" b="1" dirty="0" smtClean="0">
                <a:solidFill>
                  <a:srgbClr val="EF6541"/>
                </a:solidFill>
              </a:rPr>
              <a:t>正威国际集团调研报告</a:t>
            </a:r>
            <a:endParaRPr lang="en-US" altLang="zh-CN" sz="3600" dirty="0">
              <a:solidFill>
                <a:srgbClr val="EF6541"/>
              </a:solidFill>
            </a:endParaRPr>
          </a:p>
        </p:txBody>
      </p:sp>
      <p:sp>
        <p:nvSpPr>
          <p:cNvPr id="2055" name="Rectangle 7"/>
          <p:cNvSpPr>
            <a:spLocks noChangeArrowheads="1"/>
          </p:cNvSpPr>
          <p:nvPr/>
        </p:nvSpPr>
        <p:spPr bwMode="auto">
          <a:xfrm>
            <a:off x="4215512" y="2150775"/>
            <a:ext cx="152926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1900" dirty="0" smtClean="0">
                <a:solidFill>
                  <a:schemeClr val="bg1"/>
                </a:solidFill>
              </a:rPr>
              <a:t>信息化部 张磊</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614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03</a:t>
            </a:r>
          </a:p>
        </p:txBody>
      </p:sp>
      <p:sp>
        <p:nvSpPr>
          <p:cNvPr id="6150"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1" name="Group 7"/>
          <p:cNvGrpSpPr>
            <a:grpSpLocks/>
          </p:cNvGrpSpPr>
          <p:nvPr/>
        </p:nvGrpSpPr>
        <p:grpSpPr bwMode="auto">
          <a:xfrm>
            <a:off x="1406525" y="1871663"/>
            <a:ext cx="177800" cy="174625"/>
            <a:chOff x="223" y="203"/>
            <a:chExt cx="213" cy="211"/>
          </a:xfrm>
        </p:grpSpPr>
        <p:sp>
          <p:nvSpPr>
            <p:cNvPr id="6152"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4"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5" name="Group 11"/>
          <p:cNvGrpSpPr>
            <a:grpSpLocks/>
          </p:cNvGrpSpPr>
          <p:nvPr/>
        </p:nvGrpSpPr>
        <p:grpSpPr bwMode="auto">
          <a:xfrm flipV="1">
            <a:off x="2849563" y="2730500"/>
            <a:ext cx="130175" cy="127000"/>
            <a:chOff x="223" y="203"/>
            <a:chExt cx="213" cy="211"/>
          </a:xfrm>
        </p:grpSpPr>
        <p:sp>
          <p:nvSpPr>
            <p:cNvPr id="6156"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59" name="Picture 1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635125"/>
            <a:ext cx="536575" cy="638175"/>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正威国际集团业务介绍</a:t>
            </a:r>
            <a:endParaRPr lang="en-US" altLang="zh-CN" sz="2400" b="1" dirty="0" smtClean="0">
              <a:solidFill>
                <a:srgbClr val="EF6541"/>
              </a:solidFill>
            </a:endParaRPr>
          </a:p>
          <a:p>
            <a:pPr>
              <a:buFont typeface="Arial" charset="0"/>
              <a:buNone/>
            </a:pPr>
            <a:r>
              <a:rPr lang="zh-CN" altLang="en-US" sz="1600" dirty="0" smtClean="0">
                <a:solidFill>
                  <a:schemeClr val="bg1"/>
                </a:solidFill>
              </a:rPr>
              <a:t>专注打造全产业链经营，成为全球卓越企业</a:t>
            </a:r>
            <a:endParaRPr lang="en-US" altLang="zh-CN" sz="1600" dirty="0">
              <a:solidFill>
                <a:schemeClr val="bg1"/>
              </a:solidFill>
            </a:endParaRPr>
          </a:p>
        </p:txBody>
      </p:sp>
    </p:spTree>
    <p:extLst>
      <p:ext uri="{BB962C8B-B14F-4D97-AF65-F5344CB8AC3E}">
        <p14:creationId xmlns:p14="http://schemas.microsoft.com/office/powerpoint/2010/main" val="884715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481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4820"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a:t>
            </a:r>
            <a:r>
              <a:rPr lang="zh-CN" altLang="en-US" b="1" dirty="0">
                <a:solidFill>
                  <a:srgbClr val="EF6541"/>
                </a:solidFill>
                <a:latin typeface="微软雅黑" charset="-122"/>
                <a:ea typeface="微软雅黑" charset="-122"/>
              </a:rPr>
              <a:t>七大</a:t>
            </a:r>
            <a:r>
              <a:rPr lang="zh-CN" altLang="en-US" b="1" dirty="0" smtClean="0">
                <a:solidFill>
                  <a:srgbClr val="EF6541"/>
                </a:solidFill>
                <a:latin typeface="微软雅黑" charset="-122"/>
                <a:ea typeface="微软雅黑" charset="-122"/>
              </a:rPr>
              <a:t>产业</a:t>
            </a:r>
            <a:r>
              <a:rPr lang="zh-CN" altLang="en-US" b="1" dirty="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34821" name="Text Box 5"/>
          <p:cNvSpPr txBox="1">
            <a:spLocks noChangeArrowheads="1"/>
          </p:cNvSpPr>
          <p:nvPr/>
        </p:nvSpPr>
        <p:spPr bwMode="auto">
          <a:xfrm>
            <a:off x="250825" y="627063"/>
            <a:ext cx="57861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从传统制造到高分子新材料，从半导体到智能终端，从交易中心到无人机，展示了正威集团世界化的、全产业链的发展格局</a:t>
            </a:r>
            <a:endParaRPr lang="en-US" altLang="zh-CN" sz="800" dirty="0">
              <a:solidFill>
                <a:srgbClr val="F0EFEF"/>
              </a:solidFill>
            </a:endParaRPr>
          </a:p>
        </p:txBody>
      </p:sp>
      <p:sp>
        <p:nvSpPr>
          <p:cNvPr id="34858" name="Line 42"/>
          <p:cNvSpPr>
            <a:spLocks noChangeShapeType="1"/>
          </p:cNvSpPr>
          <p:nvPr/>
        </p:nvSpPr>
        <p:spPr bwMode="auto">
          <a:xfrm>
            <a:off x="3735388" y="1662113"/>
            <a:ext cx="660400" cy="7461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43"/>
          <p:cNvSpPr>
            <a:spLocks noChangeShapeType="1"/>
          </p:cNvSpPr>
          <p:nvPr/>
        </p:nvSpPr>
        <p:spPr bwMode="auto">
          <a:xfrm flipH="1">
            <a:off x="4395788" y="1706563"/>
            <a:ext cx="947737" cy="70167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44"/>
          <p:cNvSpPr>
            <a:spLocks noChangeShapeType="1"/>
          </p:cNvSpPr>
          <p:nvPr/>
        </p:nvSpPr>
        <p:spPr bwMode="auto">
          <a:xfrm flipH="1" flipV="1">
            <a:off x="4395788" y="2408238"/>
            <a:ext cx="906462" cy="173037"/>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45"/>
          <p:cNvSpPr>
            <a:spLocks noChangeShapeType="1"/>
          </p:cNvSpPr>
          <p:nvPr/>
        </p:nvSpPr>
        <p:spPr bwMode="auto">
          <a:xfrm flipV="1">
            <a:off x="3154363" y="2408238"/>
            <a:ext cx="1241425" cy="603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46"/>
          <p:cNvSpPr>
            <a:spLocks noChangeShapeType="1"/>
          </p:cNvSpPr>
          <p:nvPr/>
        </p:nvSpPr>
        <p:spPr bwMode="auto">
          <a:xfrm flipH="1" flipV="1">
            <a:off x="3014663" y="3109913"/>
            <a:ext cx="582612" cy="2095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47"/>
          <p:cNvSpPr>
            <a:spLocks noChangeShapeType="1"/>
          </p:cNvSpPr>
          <p:nvPr/>
        </p:nvSpPr>
        <p:spPr bwMode="auto">
          <a:xfrm flipH="1">
            <a:off x="2892425" y="3319463"/>
            <a:ext cx="704850" cy="46513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a:off x="3597275" y="3319463"/>
            <a:ext cx="0" cy="739775"/>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5" name="Line 49"/>
          <p:cNvSpPr>
            <a:spLocks noChangeShapeType="1"/>
          </p:cNvSpPr>
          <p:nvPr/>
        </p:nvSpPr>
        <p:spPr bwMode="auto">
          <a:xfrm flipH="1">
            <a:off x="4960938" y="3657600"/>
            <a:ext cx="304800" cy="614363"/>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Line 50"/>
          <p:cNvSpPr>
            <a:spLocks noChangeShapeType="1"/>
          </p:cNvSpPr>
          <p:nvPr/>
        </p:nvSpPr>
        <p:spPr bwMode="auto">
          <a:xfrm>
            <a:off x="5265738" y="3657600"/>
            <a:ext cx="768350" cy="3746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51"/>
          <p:cNvSpPr>
            <a:spLocks noChangeShapeType="1"/>
          </p:cNvSpPr>
          <p:nvPr/>
        </p:nvSpPr>
        <p:spPr bwMode="auto">
          <a:xfrm flipV="1">
            <a:off x="5265738" y="3109913"/>
            <a:ext cx="460375" cy="54768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8" name="Rectangle 52"/>
          <p:cNvSpPr>
            <a:spLocks noChangeArrowheads="1"/>
          </p:cNvSpPr>
          <p:nvPr/>
        </p:nvSpPr>
        <p:spPr bwMode="auto">
          <a:xfrm>
            <a:off x="4291013" y="2941638"/>
            <a:ext cx="209550" cy="1570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69" name="Freeform 53"/>
          <p:cNvSpPr>
            <a:spLocks/>
          </p:cNvSpPr>
          <p:nvPr/>
        </p:nvSpPr>
        <p:spPr bwMode="auto">
          <a:xfrm>
            <a:off x="4173538" y="4511675"/>
            <a:ext cx="442912" cy="428625"/>
          </a:xfrm>
          <a:custGeom>
            <a:avLst/>
            <a:gdLst>
              <a:gd name="T0" fmla="*/ 140 w 279"/>
              <a:gd name="T1" fmla="*/ 270 h 270"/>
              <a:gd name="T2" fmla="*/ 0 w 279"/>
              <a:gd name="T3" fmla="*/ 0 h 270"/>
              <a:gd name="T4" fmla="*/ 279 w 279"/>
              <a:gd name="T5" fmla="*/ 0 h 270"/>
              <a:gd name="T6" fmla="*/ 140 w 279"/>
              <a:gd name="T7" fmla="*/ 270 h 270"/>
            </a:gdLst>
            <a:ahLst/>
            <a:cxnLst>
              <a:cxn ang="0">
                <a:pos x="T0" y="T1"/>
              </a:cxn>
              <a:cxn ang="0">
                <a:pos x="T2" y="T3"/>
              </a:cxn>
              <a:cxn ang="0">
                <a:pos x="T4" y="T5"/>
              </a:cxn>
              <a:cxn ang="0">
                <a:pos x="T6" y="T7"/>
              </a:cxn>
            </a:cxnLst>
            <a:rect l="0" t="0" r="r" b="b"/>
            <a:pathLst>
              <a:path w="279" h="270">
                <a:moveTo>
                  <a:pt x="140" y="270"/>
                </a:moveTo>
                <a:lnTo>
                  <a:pt x="0" y="0"/>
                </a:lnTo>
                <a:lnTo>
                  <a:pt x="279" y="0"/>
                </a:lnTo>
                <a:lnTo>
                  <a:pt x="14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4"/>
          <p:cNvSpPr>
            <a:spLocks/>
          </p:cNvSpPr>
          <p:nvPr/>
        </p:nvSpPr>
        <p:spPr bwMode="auto">
          <a:xfrm>
            <a:off x="4349750" y="4849813"/>
            <a:ext cx="90488" cy="90487"/>
          </a:xfrm>
          <a:custGeom>
            <a:avLst/>
            <a:gdLst>
              <a:gd name="T0" fmla="*/ 29 w 57"/>
              <a:gd name="T1" fmla="*/ 57 h 57"/>
              <a:gd name="T2" fmla="*/ 0 w 57"/>
              <a:gd name="T3" fmla="*/ 0 h 57"/>
              <a:gd name="T4" fmla="*/ 57 w 57"/>
              <a:gd name="T5" fmla="*/ 0 h 57"/>
              <a:gd name="T6" fmla="*/ 29 w 57"/>
              <a:gd name="T7" fmla="*/ 57 h 57"/>
            </a:gdLst>
            <a:ahLst/>
            <a:cxnLst>
              <a:cxn ang="0">
                <a:pos x="T0" y="T1"/>
              </a:cxn>
              <a:cxn ang="0">
                <a:pos x="T2" y="T3"/>
              </a:cxn>
              <a:cxn ang="0">
                <a:pos x="T4" y="T5"/>
              </a:cxn>
              <a:cxn ang="0">
                <a:pos x="T6" y="T7"/>
              </a:cxn>
            </a:cxnLst>
            <a:rect l="0" t="0" r="r" b="b"/>
            <a:pathLst>
              <a:path w="57" h="57">
                <a:moveTo>
                  <a:pt x="29" y="57"/>
                </a:moveTo>
                <a:lnTo>
                  <a:pt x="0" y="0"/>
                </a:lnTo>
                <a:lnTo>
                  <a:pt x="57" y="0"/>
                </a:lnTo>
                <a:lnTo>
                  <a:pt x="29" y="5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5"/>
          <p:cNvSpPr>
            <a:spLocks/>
          </p:cNvSpPr>
          <p:nvPr/>
        </p:nvSpPr>
        <p:spPr bwMode="auto">
          <a:xfrm>
            <a:off x="3776663" y="3263900"/>
            <a:ext cx="514350" cy="1247775"/>
          </a:xfrm>
          <a:custGeom>
            <a:avLst/>
            <a:gdLst>
              <a:gd name="T0" fmla="*/ 324 w 324"/>
              <a:gd name="T1" fmla="*/ 0 h 786"/>
              <a:gd name="T2" fmla="*/ 324 w 324"/>
              <a:gd name="T3" fmla="*/ 0 h 786"/>
              <a:gd name="T4" fmla="*/ 324 w 324"/>
              <a:gd name="T5" fmla="*/ 0 h 786"/>
              <a:gd name="T6" fmla="*/ 250 w 324"/>
              <a:gd name="T7" fmla="*/ 0 h 786"/>
              <a:gd name="T8" fmla="*/ 250 w 324"/>
              <a:gd name="T9" fmla="*/ 0 h 786"/>
              <a:gd name="T10" fmla="*/ 0 w 324"/>
              <a:gd name="T11" fmla="*/ 0 h 786"/>
              <a:gd name="T12" fmla="*/ 0 w 324"/>
              <a:gd name="T13" fmla="*/ 73 h 786"/>
              <a:gd name="T14" fmla="*/ 250 w 324"/>
              <a:gd name="T15" fmla="*/ 73 h 786"/>
              <a:gd name="T16" fmla="*/ 250 w 324"/>
              <a:gd name="T17" fmla="*/ 786 h 786"/>
              <a:gd name="T18" fmla="*/ 324 w 324"/>
              <a:gd name="T19" fmla="*/ 786 h 786"/>
              <a:gd name="T20" fmla="*/ 324 w 324"/>
              <a:gd name="T21" fmla="*/ 73 h 786"/>
              <a:gd name="T22" fmla="*/ 324 w 324"/>
              <a:gd name="T23" fmla="*/ 73 h 786"/>
              <a:gd name="T24" fmla="*/ 324 w 324"/>
              <a:gd name="T2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786">
                <a:moveTo>
                  <a:pt x="324" y="0"/>
                </a:moveTo>
                <a:lnTo>
                  <a:pt x="324" y="0"/>
                </a:lnTo>
                <a:lnTo>
                  <a:pt x="324" y="0"/>
                </a:lnTo>
                <a:lnTo>
                  <a:pt x="250" y="0"/>
                </a:lnTo>
                <a:lnTo>
                  <a:pt x="250" y="0"/>
                </a:lnTo>
                <a:lnTo>
                  <a:pt x="0" y="0"/>
                </a:lnTo>
                <a:lnTo>
                  <a:pt x="0" y="73"/>
                </a:lnTo>
                <a:lnTo>
                  <a:pt x="250" y="73"/>
                </a:lnTo>
                <a:lnTo>
                  <a:pt x="250" y="786"/>
                </a:lnTo>
                <a:lnTo>
                  <a:pt x="324" y="786"/>
                </a:lnTo>
                <a:lnTo>
                  <a:pt x="324" y="73"/>
                </a:lnTo>
                <a:lnTo>
                  <a:pt x="324" y="73"/>
                </a:lnTo>
                <a:lnTo>
                  <a:pt x="324"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6"/>
          <p:cNvSpPr>
            <a:spLocks/>
          </p:cNvSpPr>
          <p:nvPr/>
        </p:nvSpPr>
        <p:spPr bwMode="auto">
          <a:xfrm>
            <a:off x="4500563" y="3600450"/>
            <a:ext cx="460375" cy="911225"/>
          </a:xfrm>
          <a:custGeom>
            <a:avLst/>
            <a:gdLst>
              <a:gd name="T0" fmla="*/ 290 w 290"/>
              <a:gd name="T1" fmla="*/ 0 h 574"/>
              <a:gd name="T2" fmla="*/ 73 w 290"/>
              <a:gd name="T3" fmla="*/ 0 h 574"/>
              <a:gd name="T4" fmla="*/ 0 w 290"/>
              <a:gd name="T5" fmla="*/ 0 h 574"/>
              <a:gd name="T6" fmla="*/ 0 w 290"/>
              <a:gd name="T7" fmla="*/ 74 h 574"/>
              <a:gd name="T8" fmla="*/ 0 w 290"/>
              <a:gd name="T9" fmla="*/ 574 h 574"/>
              <a:gd name="T10" fmla="*/ 73 w 290"/>
              <a:gd name="T11" fmla="*/ 574 h 574"/>
              <a:gd name="T12" fmla="*/ 73 w 290"/>
              <a:gd name="T13" fmla="*/ 74 h 574"/>
              <a:gd name="T14" fmla="*/ 290 w 290"/>
              <a:gd name="T15" fmla="*/ 74 h 574"/>
              <a:gd name="T16" fmla="*/ 290 w 290"/>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74">
                <a:moveTo>
                  <a:pt x="290" y="0"/>
                </a:moveTo>
                <a:lnTo>
                  <a:pt x="73" y="0"/>
                </a:lnTo>
                <a:lnTo>
                  <a:pt x="0" y="0"/>
                </a:lnTo>
                <a:lnTo>
                  <a:pt x="0" y="74"/>
                </a:lnTo>
                <a:lnTo>
                  <a:pt x="0" y="574"/>
                </a:lnTo>
                <a:lnTo>
                  <a:pt x="73" y="574"/>
                </a:lnTo>
                <a:lnTo>
                  <a:pt x="73" y="74"/>
                </a:lnTo>
                <a:lnTo>
                  <a:pt x="290" y="74"/>
                </a:lnTo>
                <a:lnTo>
                  <a:pt x="29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Oval 57"/>
          <p:cNvSpPr>
            <a:spLocks noChangeArrowheads="1"/>
          </p:cNvSpPr>
          <p:nvPr/>
        </p:nvSpPr>
        <p:spPr bwMode="auto">
          <a:xfrm>
            <a:off x="3363913" y="3087688"/>
            <a:ext cx="465137" cy="46513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Oval 58"/>
          <p:cNvSpPr>
            <a:spLocks noChangeArrowheads="1"/>
          </p:cNvSpPr>
          <p:nvPr/>
        </p:nvSpPr>
        <p:spPr bwMode="auto">
          <a:xfrm>
            <a:off x="3289300" y="3751263"/>
            <a:ext cx="614363" cy="6111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Oval 59"/>
          <p:cNvSpPr>
            <a:spLocks noChangeArrowheads="1"/>
          </p:cNvSpPr>
          <p:nvPr/>
        </p:nvSpPr>
        <p:spPr bwMode="auto">
          <a:xfrm>
            <a:off x="2678113" y="3575050"/>
            <a:ext cx="423862" cy="4238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Oval 60"/>
          <p:cNvSpPr>
            <a:spLocks noChangeArrowheads="1"/>
          </p:cNvSpPr>
          <p:nvPr/>
        </p:nvSpPr>
        <p:spPr bwMode="auto">
          <a:xfrm>
            <a:off x="2801938" y="2900363"/>
            <a:ext cx="423862" cy="4191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Oval 61"/>
          <p:cNvSpPr>
            <a:spLocks noChangeArrowheads="1"/>
          </p:cNvSpPr>
          <p:nvPr/>
        </p:nvSpPr>
        <p:spPr bwMode="auto">
          <a:xfrm>
            <a:off x="3829050" y="1838325"/>
            <a:ext cx="1131888" cy="1136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Oval 62"/>
          <p:cNvSpPr>
            <a:spLocks noChangeArrowheads="1"/>
          </p:cNvSpPr>
          <p:nvPr/>
        </p:nvSpPr>
        <p:spPr bwMode="auto">
          <a:xfrm>
            <a:off x="4965700" y="1328738"/>
            <a:ext cx="760413" cy="7572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Oval 63"/>
          <p:cNvSpPr>
            <a:spLocks noChangeArrowheads="1"/>
          </p:cNvSpPr>
          <p:nvPr/>
        </p:nvSpPr>
        <p:spPr bwMode="auto">
          <a:xfrm>
            <a:off x="2865438" y="2176463"/>
            <a:ext cx="581025" cy="58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Oval 64"/>
          <p:cNvSpPr>
            <a:spLocks noChangeArrowheads="1"/>
          </p:cNvSpPr>
          <p:nvPr/>
        </p:nvSpPr>
        <p:spPr bwMode="auto">
          <a:xfrm>
            <a:off x="3490913" y="1417638"/>
            <a:ext cx="488950" cy="4873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Oval 65"/>
          <p:cNvSpPr>
            <a:spLocks noChangeArrowheads="1"/>
          </p:cNvSpPr>
          <p:nvPr/>
        </p:nvSpPr>
        <p:spPr bwMode="auto">
          <a:xfrm>
            <a:off x="5089525" y="2363788"/>
            <a:ext cx="430213" cy="430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Oval 66"/>
          <p:cNvSpPr>
            <a:spLocks noChangeArrowheads="1"/>
          </p:cNvSpPr>
          <p:nvPr/>
        </p:nvSpPr>
        <p:spPr bwMode="auto">
          <a:xfrm>
            <a:off x="5508625" y="2892425"/>
            <a:ext cx="431800" cy="4349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Oval 67"/>
          <p:cNvSpPr>
            <a:spLocks noChangeArrowheads="1"/>
          </p:cNvSpPr>
          <p:nvPr/>
        </p:nvSpPr>
        <p:spPr bwMode="auto">
          <a:xfrm>
            <a:off x="4748213" y="4059238"/>
            <a:ext cx="430212" cy="4302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Oval 68"/>
          <p:cNvSpPr>
            <a:spLocks noChangeArrowheads="1"/>
          </p:cNvSpPr>
          <p:nvPr/>
        </p:nvSpPr>
        <p:spPr bwMode="auto">
          <a:xfrm>
            <a:off x="5734050" y="3732213"/>
            <a:ext cx="603250" cy="60325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Oval 69"/>
          <p:cNvSpPr>
            <a:spLocks noChangeArrowheads="1"/>
          </p:cNvSpPr>
          <p:nvPr/>
        </p:nvSpPr>
        <p:spPr bwMode="auto">
          <a:xfrm>
            <a:off x="4902200" y="3297238"/>
            <a:ext cx="722313" cy="7239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0"/>
          <p:cNvSpPr>
            <a:spLocks noEditPoints="1"/>
          </p:cNvSpPr>
          <p:nvPr/>
        </p:nvSpPr>
        <p:spPr bwMode="auto">
          <a:xfrm>
            <a:off x="2992438" y="2322513"/>
            <a:ext cx="327025" cy="311150"/>
          </a:xfrm>
          <a:custGeom>
            <a:avLst/>
            <a:gdLst>
              <a:gd name="T0" fmla="*/ 75 w 87"/>
              <a:gd name="T1" fmla="*/ 11 h 83"/>
              <a:gd name="T2" fmla="*/ 48 w 87"/>
              <a:gd name="T3" fmla="*/ 0 h 83"/>
              <a:gd name="T4" fmla="*/ 46 w 87"/>
              <a:gd name="T5" fmla="*/ 2 h 83"/>
              <a:gd name="T6" fmla="*/ 46 w 87"/>
              <a:gd name="T7" fmla="*/ 38 h 83"/>
              <a:gd name="T8" fmla="*/ 48 w 87"/>
              <a:gd name="T9" fmla="*/ 40 h 83"/>
              <a:gd name="T10" fmla="*/ 79 w 87"/>
              <a:gd name="T11" fmla="*/ 58 h 83"/>
              <a:gd name="T12" fmla="*/ 81 w 87"/>
              <a:gd name="T13" fmla="*/ 57 h 83"/>
              <a:gd name="T14" fmla="*/ 85 w 87"/>
              <a:gd name="T15" fmla="*/ 48 h 83"/>
              <a:gd name="T16" fmla="*/ 87 w 87"/>
              <a:gd name="T17" fmla="*/ 38 h 83"/>
              <a:gd name="T18" fmla="*/ 75 w 87"/>
              <a:gd name="T19" fmla="*/ 11 h 83"/>
              <a:gd name="T20" fmla="*/ 81 w 87"/>
              <a:gd name="T21" fmla="*/ 47 h 83"/>
              <a:gd name="T22" fmla="*/ 81 w 87"/>
              <a:gd name="T23" fmla="*/ 47 h 83"/>
              <a:gd name="T24" fmla="*/ 79 w 87"/>
              <a:gd name="T25" fmla="*/ 53 h 83"/>
              <a:gd name="T26" fmla="*/ 50 w 87"/>
              <a:gd name="T27" fmla="*/ 37 h 83"/>
              <a:gd name="T28" fmla="*/ 50 w 87"/>
              <a:gd name="T29" fmla="*/ 4 h 83"/>
              <a:gd name="T30" fmla="*/ 73 w 87"/>
              <a:gd name="T31" fmla="*/ 14 h 83"/>
              <a:gd name="T32" fmla="*/ 83 w 87"/>
              <a:gd name="T33" fmla="*/ 38 h 83"/>
              <a:gd name="T34" fmla="*/ 81 w 87"/>
              <a:gd name="T35" fmla="*/ 47 h 83"/>
              <a:gd name="T36" fmla="*/ 43 w 87"/>
              <a:gd name="T37" fmla="*/ 41 h 83"/>
              <a:gd name="T38" fmla="*/ 43 w 87"/>
              <a:gd name="T39" fmla="*/ 41 h 83"/>
              <a:gd name="T40" fmla="*/ 43 w 87"/>
              <a:gd name="T41" fmla="*/ 7 h 83"/>
              <a:gd name="T42" fmla="*/ 40 w 87"/>
              <a:gd name="T43" fmla="*/ 4 h 83"/>
              <a:gd name="T44" fmla="*/ 12 w 87"/>
              <a:gd name="T45" fmla="*/ 15 h 83"/>
              <a:gd name="T46" fmla="*/ 12 w 87"/>
              <a:gd name="T47" fmla="*/ 15 h 83"/>
              <a:gd name="T48" fmla="*/ 12 w 87"/>
              <a:gd name="T49" fmla="*/ 15 h 83"/>
              <a:gd name="T50" fmla="*/ 0 w 87"/>
              <a:gd name="T51" fmla="*/ 43 h 83"/>
              <a:gd name="T52" fmla="*/ 12 w 87"/>
              <a:gd name="T53" fmla="*/ 71 h 83"/>
              <a:gd name="T54" fmla="*/ 12 w 87"/>
              <a:gd name="T55" fmla="*/ 71 h 83"/>
              <a:gd name="T56" fmla="*/ 40 w 87"/>
              <a:gd name="T57" fmla="*/ 83 h 83"/>
              <a:gd name="T58" fmla="*/ 59 w 87"/>
              <a:gd name="T59" fmla="*/ 78 h 83"/>
              <a:gd name="T60" fmla="*/ 59 w 87"/>
              <a:gd name="T61" fmla="*/ 77 h 83"/>
              <a:gd name="T62" fmla="*/ 74 w 87"/>
              <a:gd name="T63" fmla="*/ 63 h 83"/>
              <a:gd name="T64" fmla="*/ 74 w 87"/>
              <a:gd name="T65" fmla="*/ 63 h 83"/>
              <a:gd name="T66" fmla="*/ 73 w 87"/>
              <a:gd name="T67" fmla="*/ 58 h 83"/>
              <a:gd name="T68" fmla="*/ 43 w 87"/>
              <a:gd name="T69" fmla="*/ 41 h 83"/>
              <a:gd name="T70" fmla="*/ 56 w 87"/>
              <a:gd name="T71" fmla="*/ 72 h 83"/>
              <a:gd name="T72" fmla="*/ 56 w 87"/>
              <a:gd name="T73" fmla="*/ 72 h 83"/>
              <a:gd name="T74" fmla="*/ 56 w 87"/>
              <a:gd name="T75" fmla="*/ 72 h 83"/>
              <a:gd name="T76" fmla="*/ 40 w 87"/>
              <a:gd name="T77" fmla="*/ 76 h 83"/>
              <a:gd name="T78" fmla="*/ 16 w 87"/>
              <a:gd name="T79" fmla="*/ 66 h 83"/>
              <a:gd name="T80" fmla="*/ 16 w 87"/>
              <a:gd name="T81" fmla="*/ 66 h 83"/>
              <a:gd name="T82" fmla="*/ 7 w 87"/>
              <a:gd name="T83" fmla="*/ 43 h 83"/>
              <a:gd name="T84" fmla="*/ 16 w 87"/>
              <a:gd name="T85" fmla="*/ 20 h 83"/>
              <a:gd name="T86" fmla="*/ 36 w 87"/>
              <a:gd name="T87" fmla="*/ 11 h 83"/>
              <a:gd name="T88" fmla="*/ 36 w 87"/>
              <a:gd name="T89" fmla="*/ 43 h 83"/>
              <a:gd name="T90" fmla="*/ 38 w 87"/>
              <a:gd name="T91" fmla="*/ 46 h 83"/>
              <a:gd name="T92" fmla="*/ 66 w 87"/>
              <a:gd name="T93" fmla="*/ 62 h 83"/>
              <a:gd name="T94" fmla="*/ 56 w 87"/>
              <a:gd name="T95"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83">
                <a:moveTo>
                  <a:pt x="75" y="11"/>
                </a:moveTo>
                <a:cubicBezTo>
                  <a:pt x="69" y="4"/>
                  <a:pt x="59" y="0"/>
                  <a:pt x="48" y="0"/>
                </a:cubicBezTo>
                <a:cubicBezTo>
                  <a:pt x="47" y="0"/>
                  <a:pt x="46" y="1"/>
                  <a:pt x="46" y="2"/>
                </a:cubicBezTo>
                <a:cubicBezTo>
                  <a:pt x="46" y="38"/>
                  <a:pt x="46" y="38"/>
                  <a:pt x="46" y="38"/>
                </a:cubicBezTo>
                <a:cubicBezTo>
                  <a:pt x="46" y="39"/>
                  <a:pt x="47" y="40"/>
                  <a:pt x="48" y="40"/>
                </a:cubicBezTo>
                <a:cubicBezTo>
                  <a:pt x="79" y="58"/>
                  <a:pt x="79" y="58"/>
                  <a:pt x="79" y="58"/>
                </a:cubicBezTo>
                <a:cubicBezTo>
                  <a:pt x="80" y="58"/>
                  <a:pt x="81" y="58"/>
                  <a:pt x="81" y="57"/>
                </a:cubicBezTo>
                <a:cubicBezTo>
                  <a:pt x="83" y="54"/>
                  <a:pt x="84" y="51"/>
                  <a:pt x="85" y="48"/>
                </a:cubicBezTo>
                <a:cubicBezTo>
                  <a:pt x="86" y="45"/>
                  <a:pt x="87" y="41"/>
                  <a:pt x="87" y="38"/>
                </a:cubicBezTo>
                <a:cubicBezTo>
                  <a:pt x="87" y="28"/>
                  <a:pt x="82" y="18"/>
                  <a:pt x="75" y="11"/>
                </a:cubicBezTo>
                <a:close/>
                <a:moveTo>
                  <a:pt x="81" y="47"/>
                </a:moveTo>
                <a:cubicBezTo>
                  <a:pt x="81" y="47"/>
                  <a:pt x="81" y="47"/>
                  <a:pt x="81" y="47"/>
                </a:cubicBezTo>
                <a:cubicBezTo>
                  <a:pt x="81" y="49"/>
                  <a:pt x="80" y="51"/>
                  <a:pt x="79" y="53"/>
                </a:cubicBezTo>
                <a:cubicBezTo>
                  <a:pt x="50" y="37"/>
                  <a:pt x="50" y="37"/>
                  <a:pt x="50" y="37"/>
                </a:cubicBezTo>
                <a:cubicBezTo>
                  <a:pt x="50" y="4"/>
                  <a:pt x="50" y="4"/>
                  <a:pt x="50" y="4"/>
                </a:cubicBezTo>
                <a:cubicBezTo>
                  <a:pt x="59" y="5"/>
                  <a:pt x="67" y="8"/>
                  <a:pt x="73" y="14"/>
                </a:cubicBezTo>
                <a:cubicBezTo>
                  <a:pt x="79" y="20"/>
                  <a:pt x="83" y="29"/>
                  <a:pt x="83" y="38"/>
                </a:cubicBezTo>
                <a:cubicBezTo>
                  <a:pt x="83" y="41"/>
                  <a:pt x="82" y="44"/>
                  <a:pt x="81" y="47"/>
                </a:cubicBezTo>
                <a:close/>
                <a:moveTo>
                  <a:pt x="43" y="41"/>
                </a:moveTo>
                <a:cubicBezTo>
                  <a:pt x="43" y="41"/>
                  <a:pt x="43" y="41"/>
                  <a:pt x="43" y="41"/>
                </a:cubicBezTo>
                <a:cubicBezTo>
                  <a:pt x="43" y="7"/>
                  <a:pt x="43" y="7"/>
                  <a:pt x="43" y="7"/>
                </a:cubicBezTo>
                <a:cubicBezTo>
                  <a:pt x="43" y="5"/>
                  <a:pt x="41" y="4"/>
                  <a:pt x="40" y="4"/>
                </a:cubicBezTo>
                <a:cubicBezTo>
                  <a:pt x="29" y="4"/>
                  <a:pt x="19" y="8"/>
                  <a:pt x="12" y="15"/>
                </a:cubicBezTo>
                <a:cubicBezTo>
                  <a:pt x="12" y="15"/>
                  <a:pt x="12" y="15"/>
                  <a:pt x="12" y="15"/>
                </a:cubicBezTo>
                <a:cubicBezTo>
                  <a:pt x="12" y="15"/>
                  <a:pt x="12" y="15"/>
                  <a:pt x="12" y="15"/>
                </a:cubicBezTo>
                <a:cubicBezTo>
                  <a:pt x="5" y="22"/>
                  <a:pt x="0" y="32"/>
                  <a:pt x="0" y="43"/>
                </a:cubicBezTo>
                <a:cubicBezTo>
                  <a:pt x="0" y="54"/>
                  <a:pt x="5" y="64"/>
                  <a:pt x="12" y="71"/>
                </a:cubicBezTo>
                <a:cubicBezTo>
                  <a:pt x="12" y="71"/>
                  <a:pt x="12" y="71"/>
                  <a:pt x="12" y="71"/>
                </a:cubicBezTo>
                <a:cubicBezTo>
                  <a:pt x="19" y="78"/>
                  <a:pt x="29" y="83"/>
                  <a:pt x="40" y="83"/>
                </a:cubicBezTo>
                <a:cubicBezTo>
                  <a:pt x="47" y="83"/>
                  <a:pt x="53" y="81"/>
                  <a:pt x="59" y="78"/>
                </a:cubicBezTo>
                <a:cubicBezTo>
                  <a:pt x="59" y="77"/>
                  <a:pt x="59" y="77"/>
                  <a:pt x="59" y="77"/>
                </a:cubicBezTo>
                <a:cubicBezTo>
                  <a:pt x="65" y="74"/>
                  <a:pt x="70" y="69"/>
                  <a:pt x="74" y="63"/>
                </a:cubicBezTo>
                <a:cubicBezTo>
                  <a:pt x="74" y="63"/>
                  <a:pt x="74" y="63"/>
                  <a:pt x="74" y="63"/>
                </a:cubicBezTo>
                <a:cubicBezTo>
                  <a:pt x="75" y="61"/>
                  <a:pt x="74" y="59"/>
                  <a:pt x="73" y="58"/>
                </a:cubicBezTo>
                <a:cubicBezTo>
                  <a:pt x="43" y="41"/>
                  <a:pt x="43" y="41"/>
                  <a:pt x="43" y="41"/>
                </a:cubicBezTo>
                <a:close/>
                <a:moveTo>
                  <a:pt x="56" y="72"/>
                </a:moveTo>
                <a:cubicBezTo>
                  <a:pt x="56" y="72"/>
                  <a:pt x="56" y="72"/>
                  <a:pt x="56" y="72"/>
                </a:cubicBezTo>
                <a:cubicBezTo>
                  <a:pt x="56" y="72"/>
                  <a:pt x="56" y="72"/>
                  <a:pt x="56" y="72"/>
                </a:cubicBezTo>
                <a:cubicBezTo>
                  <a:pt x="51" y="74"/>
                  <a:pt x="45" y="76"/>
                  <a:pt x="40" y="76"/>
                </a:cubicBezTo>
                <a:cubicBezTo>
                  <a:pt x="31" y="76"/>
                  <a:pt x="22" y="72"/>
                  <a:pt x="16" y="66"/>
                </a:cubicBezTo>
                <a:cubicBezTo>
                  <a:pt x="16" y="66"/>
                  <a:pt x="16" y="66"/>
                  <a:pt x="16" y="66"/>
                </a:cubicBezTo>
                <a:cubicBezTo>
                  <a:pt x="10" y="60"/>
                  <a:pt x="7" y="52"/>
                  <a:pt x="7" y="43"/>
                </a:cubicBezTo>
                <a:cubicBezTo>
                  <a:pt x="7" y="34"/>
                  <a:pt x="10" y="26"/>
                  <a:pt x="16" y="20"/>
                </a:cubicBezTo>
                <a:cubicBezTo>
                  <a:pt x="22" y="15"/>
                  <a:pt x="29" y="11"/>
                  <a:pt x="36" y="11"/>
                </a:cubicBezTo>
                <a:cubicBezTo>
                  <a:pt x="36" y="43"/>
                  <a:pt x="36" y="43"/>
                  <a:pt x="36" y="43"/>
                </a:cubicBezTo>
                <a:cubicBezTo>
                  <a:pt x="36" y="45"/>
                  <a:pt x="37" y="46"/>
                  <a:pt x="38" y="46"/>
                </a:cubicBezTo>
                <a:cubicBezTo>
                  <a:pt x="66" y="62"/>
                  <a:pt x="66" y="62"/>
                  <a:pt x="66" y="62"/>
                </a:cubicBezTo>
                <a:cubicBezTo>
                  <a:pt x="63" y="66"/>
                  <a:pt x="60" y="69"/>
                  <a:pt x="56" y="72"/>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1"/>
          <p:cNvSpPr>
            <a:spLocks noEditPoints="1"/>
          </p:cNvSpPr>
          <p:nvPr/>
        </p:nvSpPr>
        <p:spPr bwMode="auto">
          <a:xfrm>
            <a:off x="3622675" y="1552575"/>
            <a:ext cx="206375" cy="217488"/>
          </a:xfrm>
          <a:custGeom>
            <a:avLst/>
            <a:gdLst>
              <a:gd name="T0" fmla="*/ 45 w 55"/>
              <a:gd name="T1" fmla="*/ 38 h 58"/>
              <a:gd name="T2" fmla="*/ 52 w 55"/>
              <a:gd name="T3" fmla="*/ 41 h 58"/>
              <a:gd name="T4" fmla="*/ 52 w 55"/>
              <a:gd name="T5" fmla="*/ 41 h 58"/>
              <a:gd name="T6" fmla="*/ 55 w 55"/>
              <a:gd name="T7" fmla="*/ 48 h 58"/>
              <a:gd name="T8" fmla="*/ 45 w 55"/>
              <a:gd name="T9" fmla="*/ 58 h 58"/>
              <a:gd name="T10" fmla="*/ 34 w 55"/>
              <a:gd name="T11" fmla="*/ 48 h 58"/>
              <a:gd name="T12" fmla="*/ 35 w 55"/>
              <a:gd name="T13" fmla="*/ 45 h 58"/>
              <a:gd name="T14" fmla="*/ 24 w 55"/>
              <a:gd name="T15" fmla="*/ 38 h 58"/>
              <a:gd name="T16" fmla="*/ 24 w 55"/>
              <a:gd name="T17" fmla="*/ 39 h 58"/>
              <a:gd name="T18" fmla="*/ 24 w 55"/>
              <a:gd name="T19" fmla="*/ 39 h 58"/>
              <a:gd name="T20" fmla="*/ 14 w 55"/>
              <a:gd name="T21" fmla="*/ 43 h 58"/>
              <a:gd name="T22" fmla="*/ 0 w 55"/>
              <a:gd name="T23" fmla="*/ 29 h 58"/>
              <a:gd name="T24" fmla="*/ 14 w 55"/>
              <a:gd name="T25" fmla="*/ 15 h 58"/>
              <a:gd name="T26" fmla="*/ 24 w 55"/>
              <a:gd name="T27" fmla="*/ 19 h 58"/>
              <a:gd name="T28" fmla="*/ 24 w 55"/>
              <a:gd name="T29" fmla="*/ 19 h 58"/>
              <a:gd name="T30" fmla="*/ 24 w 55"/>
              <a:gd name="T31" fmla="*/ 19 h 58"/>
              <a:gd name="T32" fmla="*/ 24 w 55"/>
              <a:gd name="T33" fmla="*/ 20 h 58"/>
              <a:gd name="T34" fmla="*/ 35 w 55"/>
              <a:gd name="T35" fmla="*/ 13 h 58"/>
              <a:gd name="T36" fmla="*/ 34 w 55"/>
              <a:gd name="T37" fmla="*/ 10 h 58"/>
              <a:gd name="T38" fmla="*/ 45 w 55"/>
              <a:gd name="T39" fmla="*/ 0 h 58"/>
              <a:gd name="T40" fmla="*/ 55 w 55"/>
              <a:gd name="T41" fmla="*/ 10 h 58"/>
              <a:gd name="T42" fmla="*/ 45 w 55"/>
              <a:gd name="T43" fmla="*/ 20 h 58"/>
              <a:gd name="T44" fmla="*/ 37 w 55"/>
              <a:gd name="T45" fmla="*/ 17 h 58"/>
              <a:gd name="T46" fmla="*/ 37 w 55"/>
              <a:gd name="T47" fmla="*/ 17 h 58"/>
              <a:gd name="T48" fmla="*/ 27 w 55"/>
              <a:gd name="T49" fmla="*/ 23 h 58"/>
              <a:gd name="T50" fmla="*/ 28 w 55"/>
              <a:gd name="T51" fmla="*/ 29 h 58"/>
              <a:gd name="T52" fmla="*/ 27 w 55"/>
              <a:gd name="T53" fmla="*/ 34 h 58"/>
              <a:gd name="T54" fmla="*/ 37 w 55"/>
              <a:gd name="T55" fmla="*/ 41 h 58"/>
              <a:gd name="T56" fmla="*/ 37 w 55"/>
              <a:gd name="T57" fmla="*/ 41 h 58"/>
              <a:gd name="T58" fmla="*/ 37 w 55"/>
              <a:gd name="T59" fmla="*/ 41 h 58"/>
              <a:gd name="T60" fmla="*/ 37 w 55"/>
              <a:gd name="T61" fmla="*/ 41 h 58"/>
              <a:gd name="T62" fmla="*/ 45 w 55"/>
              <a:gd name="T63" fmla="*/ 38 h 58"/>
              <a:gd name="T64" fmla="*/ 49 w 55"/>
              <a:gd name="T65" fmla="*/ 44 h 58"/>
              <a:gd name="T66" fmla="*/ 49 w 55"/>
              <a:gd name="T67" fmla="*/ 44 h 58"/>
              <a:gd name="T68" fmla="*/ 45 w 55"/>
              <a:gd name="T69" fmla="*/ 42 h 58"/>
              <a:gd name="T70" fmla="*/ 41 w 55"/>
              <a:gd name="T71" fmla="*/ 44 h 58"/>
              <a:gd name="T72" fmla="*/ 41 w 55"/>
              <a:gd name="T73" fmla="*/ 44 h 58"/>
              <a:gd name="T74" fmla="*/ 39 w 55"/>
              <a:gd name="T75" fmla="*/ 48 h 58"/>
              <a:gd name="T76" fmla="*/ 45 w 55"/>
              <a:gd name="T77" fmla="*/ 53 h 58"/>
              <a:gd name="T78" fmla="*/ 50 w 55"/>
              <a:gd name="T79" fmla="*/ 48 h 58"/>
              <a:gd name="T80" fmla="*/ 49 w 55"/>
              <a:gd name="T81" fmla="*/ 44 h 58"/>
              <a:gd name="T82" fmla="*/ 49 w 55"/>
              <a:gd name="T83" fmla="*/ 44 h 58"/>
              <a:gd name="T84" fmla="*/ 21 w 55"/>
              <a:gd name="T85" fmla="*/ 22 h 58"/>
              <a:gd name="T86" fmla="*/ 21 w 55"/>
              <a:gd name="T87" fmla="*/ 22 h 58"/>
              <a:gd name="T88" fmla="*/ 14 w 55"/>
              <a:gd name="T89" fmla="*/ 20 h 58"/>
              <a:gd name="T90" fmla="*/ 5 w 55"/>
              <a:gd name="T91" fmla="*/ 29 h 58"/>
              <a:gd name="T92" fmla="*/ 14 w 55"/>
              <a:gd name="T93" fmla="*/ 38 h 58"/>
              <a:gd name="T94" fmla="*/ 21 w 55"/>
              <a:gd name="T95" fmla="*/ 36 h 58"/>
              <a:gd name="T96" fmla="*/ 21 w 55"/>
              <a:gd name="T97" fmla="*/ 35 h 58"/>
              <a:gd name="T98" fmla="*/ 23 w 55"/>
              <a:gd name="T99" fmla="*/ 29 h 58"/>
              <a:gd name="T100" fmla="*/ 21 w 55"/>
              <a:gd name="T101" fmla="*/ 22 h 58"/>
              <a:gd name="T102" fmla="*/ 21 w 55"/>
              <a:gd name="T103" fmla="*/ 22 h 58"/>
              <a:gd name="T104" fmla="*/ 45 w 55"/>
              <a:gd name="T105" fmla="*/ 4 h 58"/>
              <a:gd name="T106" fmla="*/ 45 w 55"/>
              <a:gd name="T107" fmla="*/ 4 h 58"/>
              <a:gd name="T108" fmla="*/ 39 w 55"/>
              <a:gd name="T109" fmla="*/ 10 h 58"/>
              <a:gd name="T110" fmla="*/ 40 w 55"/>
              <a:gd name="T111" fmla="*/ 13 h 58"/>
              <a:gd name="T112" fmla="*/ 40 w 55"/>
              <a:gd name="T113" fmla="*/ 13 h 58"/>
              <a:gd name="T114" fmla="*/ 40 w 55"/>
              <a:gd name="T115" fmla="*/ 13 h 58"/>
              <a:gd name="T116" fmla="*/ 40 w 55"/>
              <a:gd name="T117" fmla="*/ 14 h 58"/>
              <a:gd name="T118" fmla="*/ 41 w 55"/>
              <a:gd name="T119" fmla="*/ 14 h 58"/>
              <a:gd name="T120" fmla="*/ 45 w 55"/>
              <a:gd name="T121" fmla="*/ 16 h 58"/>
              <a:gd name="T122" fmla="*/ 50 w 55"/>
              <a:gd name="T123" fmla="*/ 10 h 58"/>
              <a:gd name="T124" fmla="*/ 45 w 55"/>
              <a:gd name="T125"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58">
                <a:moveTo>
                  <a:pt x="45" y="38"/>
                </a:moveTo>
                <a:cubicBezTo>
                  <a:pt x="47" y="38"/>
                  <a:pt x="50" y="39"/>
                  <a:pt x="52" y="41"/>
                </a:cubicBezTo>
                <a:cubicBezTo>
                  <a:pt x="52" y="41"/>
                  <a:pt x="52" y="41"/>
                  <a:pt x="52" y="41"/>
                </a:cubicBezTo>
                <a:cubicBezTo>
                  <a:pt x="54" y="42"/>
                  <a:pt x="55" y="45"/>
                  <a:pt x="55" y="48"/>
                </a:cubicBezTo>
                <a:cubicBezTo>
                  <a:pt x="55" y="53"/>
                  <a:pt x="50" y="58"/>
                  <a:pt x="45" y="58"/>
                </a:cubicBezTo>
                <a:cubicBezTo>
                  <a:pt x="39" y="58"/>
                  <a:pt x="34" y="53"/>
                  <a:pt x="34" y="48"/>
                </a:cubicBezTo>
                <a:cubicBezTo>
                  <a:pt x="34" y="47"/>
                  <a:pt x="35" y="46"/>
                  <a:pt x="35" y="45"/>
                </a:cubicBezTo>
                <a:cubicBezTo>
                  <a:pt x="24" y="38"/>
                  <a:pt x="24" y="38"/>
                  <a:pt x="24" y="38"/>
                </a:cubicBezTo>
                <a:cubicBezTo>
                  <a:pt x="24" y="38"/>
                  <a:pt x="24" y="38"/>
                  <a:pt x="24" y="39"/>
                </a:cubicBezTo>
                <a:cubicBezTo>
                  <a:pt x="24" y="39"/>
                  <a:pt x="24" y="39"/>
                  <a:pt x="24" y="39"/>
                </a:cubicBezTo>
                <a:cubicBezTo>
                  <a:pt x="21" y="41"/>
                  <a:pt x="18" y="43"/>
                  <a:pt x="14" y="43"/>
                </a:cubicBezTo>
                <a:cubicBezTo>
                  <a:pt x="6" y="43"/>
                  <a:pt x="0" y="36"/>
                  <a:pt x="0" y="29"/>
                </a:cubicBezTo>
                <a:cubicBezTo>
                  <a:pt x="0" y="21"/>
                  <a:pt x="6" y="15"/>
                  <a:pt x="14" y="15"/>
                </a:cubicBezTo>
                <a:cubicBezTo>
                  <a:pt x="18" y="15"/>
                  <a:pt x="21" y="17"/>
                  <a:pt x="24" y="19"/>
                </a:cubicBezTo>
                <a:cubicBezTo>
                  <a:pt x="24" y="19"/>
                  <a:pt x="24" y="19"/>
                  <a:pt x="24" y="19"/>
                </a:cubicBezTo>
                <a:cubicBezTo>
                  <a:pt x="24" y="19"/>
                  <a:pt x="24" y="19"/>
                  <a:pt x="24" y="19"/>
                </a:cubicBezTo>
                <a:cubicBezTo>
                  <a:pt x="24" y="19"/>
                  <a:pt x="24" y="20"/>
                  <a:pt x="24" y="20"/>
                </a:cubicBezTo>
                <a:cubicBezTo>
                  <a:pt x="35" y="13"/>
                  <a:pt x="35" y="13"/>
                  <a:pt x="35" y="13"/>
                </a:cubicBezTo>
                <a:cubicBezTo>
                  <a:pt x="35" y="12"/>
                  <a:pt x="34" y="11"/>
                  <a:pt x="34" y="10"/>
                </a:cubicBezTo>
                <a:cubicBezTo>
                  <a:pt x="34" y="4"/>
                  <a:pt x="39" y="0"/>
                  <a:pt x="45" y="0"/>
                </a:cubicBezTo>
                <a:cubicBezTo>
                  <a:pt x="50" y="0"/>
                  <a:pt x="55" y="4"/>
                  <a:pt x="55" y="10"/>
                </a:cubicBezTo>
                <a:cubicBezTo>
                  <a:pt x="55" y="16"/>
                  <a:pt x="50" y="20"/>
                  <a:pt x="45" y="20"/>
                </a:cubicBezTo>
                <a:cubicBezTo>
                  <a:pt x="42" y="20"/>
                  <a:pt x="39" y="19"/>
                  <a:pt x="37" y="17"/>
                </a:cubicBezTo>
                <a:cubicBezTo>
                  <a:pt x="37" y="17"/>
                  <a:pt x="37" y="17"/>
                  <a:pt x="37" y="17"/>
                </a:cubicBezTo>
                <a:cubicBezTo>
                  <a:pt x="27" y="23"/>
                  <a:pt x="27" y="23"/>
                  <a:pt x="27" y="23"/>
                </a:cubicBezTo>
                <a:cubicBezTo>
                  <a:pt x="27" y="25"/>
                  <a:pt x="28" y="27"/>
                  <a:pt x="28" y="29"/>
                </a:cubicBezTo>
                <a:cubicBezTo>
                  <a:pt x="28" y="31"/>
                  <a:pt x="27" y="33"/>
                  <a:pt x="27" y="34"/>
                </a:cubicBezTo>
                <a:cubicBezTo>
                  <a:pt x="37" y="41"/>
                  <a:pt x="37" y="41"/>
                  <a:pt x="37" y="41"/>
                </a:cubicBezTo>
                <a:cubicBezTo>
                  <a:pt x="37" y="41"/>
                  <a:pt x="37" y="41"/>
                  <a:pt x="37" y="41"/>
                </a:cubicBezTo>
                <a:cubicBezTo>
                  <a:pt x="37" y="41"/>
                  <a:pt x="37" y="41"/>
                  <a:pt x="37" y="41"/>
                </a:cubicBezTo>
                <a:cubicBezTo>
                  <a:pt x="37" y="41"/>
                  <a:pt x="37" y="41"/>
                  <a:pt x="37" y="41"/>
                </a:cubicBezTo>
                <a:cubicBezTo>
                  <a:pt x="39" y="39"/>
                  <a:pt x="42" y="38"/>
                  <a:pt x="45" y="38"/>
                </a:cubicBezTo>
                <a:close/>
                <a:moveTo>
                  <a:pt x="49" y="44"/>
                </a:moveTo>
                <a:cubicBezTo>
                  <a:pt x="49" y="44"/>
                  <a:pt x="49" y="44"/>
                  <a:pt x="49" y="44"/>
                </a:cubicBezTo>
                <a:cubicBezTo>
                  <a:pt x="48" y="43"/>
                  <a:pt x="46" y="42"/>
                  <a:pt x="45" y="42"/>
                </a:cubicBezTo>
                <a:cubicBezTo>
                  <a:pt x="43" y="42"/>
                  <a:pt x="42" y="43"/>
                  <a:pt x="41" y="44"/>
                </a:cubicBezTo>
                <a:cubicBezTo>
                  <a:pt x="41" y="44"/>
                  <a:pt x="41" y="44"/>
                  <a:pt x="41" y="44"/>
                </a:cubicBezTo>
                <a:cubicBezTo>
                  <a:pt x="40" y="45"/>
                  <a:pt x="39" y="46"/>
                  <a:pt x="39" y="48"/>
                </a:cubicBezTo>
                <a:cubicBezTo>
                  <a:pt x="39" y="51"/>
                  <a:pt x="41" y="53"/>
                  <a:pt x="45" y="53"/>
                </a:cubicBezTo>
                <a:cubicBezTo>
                  <a:pt x="48" y="53"/>
                  <a:pt x="50" y="51"/>
                  <a:pt x="50" y="48"/>
                </a:cubicBezTo>
                <a:cubicBezTo>
                  <a:pt x="50" y="46"/>
                  <a:pt x="50" y="45"/>
                  <a:pt x="49" y="44"/>
                </a:cubicBezTo>
                <a:cubicBezTo>
                  <a:pt x="49" y="44"/>
                  <a:pt x="49" y="44"/>
                  <a:pt x="49" y="44"/>
                </a:cubicBezTo>
                <a:close/>
                <a:moveTo>
                  <a:pt x="21" y="22"/>
                </a:moveTo>
                <a:cubicBezTo>
                  <a:pt x="21" y="22"/>
                  <a:pt x="21" y="22"/>
                  <a:pt x="21" y="22"/>
                </a:cubicBezTo>
                <a:cubicBezTo>
                  <a:pt x="19" y="21"/>
                  <a:pt x="17" y="20"/>
                  <a:pt x="14" y="20"/>
                </a:cubicBezTo>
                <a:cubicBezTo>
                  <a:pt x="9" y="20"/>
                  <a:pt x="5" y="24"/>
                  <a:pt x="5" y="29"/>
                </a:cubicBezTo>
                <a:cubicBezTo>
                  <a:pt x="5" y="34"/>
                  <a:pt x="9" y="38"/>
                  <a:pt x="14" y="38"/>
                </a:cubicBezTo>
                <a:cubicBezTo>
                  <a:pt x="17" y="38"/>
                  <a:pt x="19" y="37"/>
                  <a:pt x="21" y="36"/>
                </a:cubicBezTo>
                <a:cubicBezTo>
                  <a:pt x="21" y="35"/>
                  <a:pt x="21" y="35"/>
                  <a:pt x="21" y="35"/>
                </a:cubicBezTo>
                <a:cubicBezTo>
                  <a:pt x="22" y="34"/>
                  <a:pt x="23" y="31"/>
                  <a:pt x="23" y="29"/>
                </a:cubicBezTo>
                <a:cubicBezTo>
                  <a:pt x="23" y="26"/>
                  <a:pt x="22" y="24"/>
                  <a:pt x="21" y="22"/>
                </a:cubicBezTo>
                <a:cubicBezTo>
                  <a:pt x="21" y="22"/>
                  <a:pt x="21" y="22"/>
                  <a:pt x="21" y="22"/>
                </a:cubicBezTo>
                <a:close/>
                <a:moveTo>
                  <a:pt x="45" y="4"/>
                </a:moveTo>
                <a:cubicBezTo>
                  <a:pt x="45" y="4"/>
                  <a:pt x="45" y="4"/>
                  <a:pt x="45" y="4"/>
                </a:cubicBezTo>
                <a:cubicBezTo>
                  <a:pt x="41" y="4"/>
                  <a:pt x="39" y="7"/>
                  <a:pt x="39" y="10"/>
                </a:cubicBezTo>
                <a:cubicBezTo>
                  <a:pt x="39" y="11"/>
                  <a:pt x="39" y="12"/>
                  <a:pt x="40" y="13"/>
                </a:cubicBezTo>
                <a:cubicBezTo>
                  <a:pt x="40" y="13"/>
                  <a:pt x="40" y="13"/>
                  <a:pt x="40" y="13"/>
                </a:cubicBezTo>
                <a:cubicBezTo>
                  <a:pt x="40" y="13"/>
                  <a:pt x="40" y="13"/>
                  <a:pt x="40" y="13"/>
                </a:cubicBezTo>
                <a:cubicBezTo>
                  <a:pt x="40" y="13"/>
                  <a:pt x="40" y="14"/>
                  <a:pt x="40" y="14"/>
                </a:cubicBezTo>
                <a:cubicBezTo>
                  <a:pt x="41" y="14"/>
                  <a:pt x="41" y="14"/>
                  <a:pt x="41" y="14"/>
                </a:cubicBezTo>
                <a:cubicBezTo>
                  <a:pt x="42" y="15"/>
                  <a:pt x="43" y="16"/>
                  <a:pt x="45" y="16"/>
                </a:cubicBezTo>
                <a:cubicBezTo>
                  <a:pt x="48" y="16"/>
                  <a:pt x="50" y="13"/>
                  <a:pt x="50" y="10"/>
                </a:cubicBezTo>
                <a:cubicBezTo>
                  <a:pt x="50" y="7"/>
                  <a:pt x="48" y="4"/>
                  <a:pt x="45" y="4"/>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2"/>
          <p:cNvSpPr>
            <a:spLocks noEditPoints="1"/>
          </p:cNvSpPr>
          <p:nvPr/>
        </p:nvSpPr>
        <p:spPr bwMode="auto">
          <a:xfrm>
            <a:off x="4125913" y="2122488"/>
            <a:ext cx="539750" cy="566737"/>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9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2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7 h 151"/>
              <a:gd name="T56" fmla="*/ 112 w 144"/>
              <a:gd name="T57" fmla="*/ 69 h 151"/>
              <a:gd name="T58" fmla="*/ 115 w 144"/>
              <a:gd name="T59" fmla="*/ 29 h 151"/>
              <a:gd name="T60" fmla="*/ 108 w 144"/>
              <a:gd name="T61" fmla="*/ 23 h 151"/>
              <a:gd name="T62" fmla="*/ 101 w 144"/>
              <a:gd name="T63" fmla="*/ 23 h 151"/>
              <a:gd name="T64" fmla="*/ 108 w 144"/>
              <a:gd name="T65" fmla="*/ 23 h 151"/>
              <a:gd name="T66" fmla="*/ 82 w 144"/>
              <a:gd name="T67" fmla="*/ 12 h 151"/>
              <a:gd name="T68" fmla="*/ 75 w 144"/>
              <a:gd name="T69" fmla="*/ 34 h 151"/>
              <a:gd name="T70" fmla="*/ 97 w 144"/>
              <a:gd name="T71" fmla="*/ 30 h 151"/>
              <a:gd name="T72" fmla="*/ 82 w 144"/>
              <a:gd name="T73" fmla="*/ 12 h 151"/>
              <a:gd name="T74" fmla="*/ 69 w 144"/>
              <a:gd name="T75" fmla="*/ 11 h 151"/>
              <a:gd name="T76" fmla="*/ 49 w 144"/>
              <a:gd name="T77" fmla="*/ 27 h 151"/>
              <a:gd name="T78" fmla="*/ 50 w 144"/>
              <a:gd name="T79" fmla="*/ 31 h 151"/>
              <a:gd name="T80" fmla="*/ 69 w 144"/>
              <a:gd name="T81" fmla="*/ 11 h 151"/>
              <a:gd name="T82" fmla="*/ 48 w 144"/>
              <a:gd name="T83" fmla="*/ 16 h 151"/>
              <a:gd name="T84" fmla="*/ 41 w 144"/>
              <a:gd name="T85" fmla="*/ 27 h 151"/>
              <a:gd name="T86" fmla="*/ 48 w 144"/>
              <a:gd name="T87" fmla="*/ 16 h 151"/>
              <a:gd name="T88" fmla="*/ 30 w 144"/>
              <a:gd name="T89" fmla="*/ 27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1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2"/>
                  <a:pt x="144" y="72"/>
                </a:cubicBezTo>
                <a:cubicBezTo>
                  <a:pt x="144" y="90"/>
                  <a:pt x="138" y="106"/>
                  <a:pt x="127" y="119"/>
                </a:cubicBezTo>
                <a:cubicBezTo>
                  <a:pt x="123" y="124"/>
                  <a:pt x="114" y="117"/>
                  <a:pt x="119" y="112"/>
                </a:cubicBezTo>
                <a:cubicBezTo>
                  <a:pt x="127" y="102"/>
                  <a:pt x="132" y="89"/>
                  <a:pt x="133" y="76"/>
                </a:cubicBezTo>
                <a:cubicBezTo>
                  <a:pt x="112" y="76"/>
                  <a:pt x="112" y="76"/>
                  <a:pt x="112" y="76"/>
                </a:cubicBezTo>
                <a:cubicBezTo>
                  <a:pt x="112" y="85"/>
                  <a:pt x="111" y="93"/>
                  <a:pt x="108" y="101"/>
                </a:cubicBezTo>
                <a:cubicBezTo>
                  <a:pt x="107" y="106"/>
                  <a:pt x="101" y="104"/>
                  <a:pt x="102" y="100"/>
                </a:cubicBezTo>
                <a:cubicBezTo>
                  <a:pt x="104" y="93"/>
                  <a:pt x="105" y="84"/>
                  <a:pt x="105" y="76"/>
                </a:cubicBezTo>
                <a:cubicBezTo>
                  <a:pt x="78" y="76"/>
                  <a:pt x="66" y="76"/>
                  <a:pt x="39" y="76"/>
                </a:cubicBezTo>
                <a:cubicBezTo>
                  <a:pt x="39" y="84"/>
                  <a:pt x="40" y="93"/>
                  <a:pt x="42" y="100"/>
                </a:cubicBezTo>
                <a:cubicBezTo>
                  <a:pt x="43" y="105"/>
                  <a:pt x="37" y="106"/>
                  <a:pt x="35" y="101"/>
                </a:cubicBezTo>
                <a:cubicBezTo>
                  <a:pt x="33" y="93"/>
                  <a:pt x="32" y="84"/>
                  <a:pt x="32" y="76"/>
                </a:cubicBezTo>
                <a:cubicBezTo>
                  <a:pt x="11" y="76"/>
                  <a:pt x="11" y="76"/>
                  <a:pt x="11" y="76"/>
                </a:cubicBezTo>
                <a:cubicBezTo>
                  <a:pt x="12" y="89"/>
                  <a:pt x="17" y="102"/>
                  <a:pt x="25" y="112"/>
                </a:cubicBezTo>
                <a:cubicBezTo>
                  <a:pt x="30" y="117"/>
                  <a:pt x="21" y="124"/>
                  <a:pt x="17" y="119"/>
                </a:cubicBezTo>
                <a:cubicBezTo>
                  <a:pt x="6" y="106"/>
                  <a:pt x="0" y="90"/>
                  <a:pt x="0" y="72"/>
                </a:cubicBezTo>
                <a:cubicBezTo>
                  <a:pt x="0" y="52"/>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2" y="151"/>
                  <a:pt x="89"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2"/>
                  <a:pt x="68" y="82"/>
                  <a:pt x="68" y="82"/>
                </a:cubicBezTo>
                <a:cubicBezTo>
                  <a:pt x="70" y="80"/>
                  <a:pt x="74" y="80"/>
                  <a:pt x="76" y="82"/>
                </a:cubicBezTo>
                <a:cubicBezTo>
                  <a:pt x="76" y="83"/>
                  <a:pt x="76" y="83"/>
                  <a:pt x="76" y="83"/>
                </a:cubicBezTo>
                <a:cubicBezTo>
                  <a:pt x="115" y="121"/>
                  <a:pt x="115" y="121"/>
                  <a:pt x="115" y="121"/>
                </a:cubicBezTo>
                <a:cubicBezTo>
                  <a:pt x="117" y="123"/>
                  <a:pt x="117" y="127"/>
                  <a:pt x="115" y="129"/>
                </a:cubicBezTo>
                <a:cubicBezTo>
                  <a:pt x="114" y="130"/>
                  <a:pt x="112" y="131"/>
                  <a:pt x="111" y="131"/>
                </a:cubicBezTo>
                <a:cubicBezTo>
                  <a:pt x="111" y="131"/>
                  <a:pt x="111" y="131"/>
                  <a:pt x="111"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9" y="120"/>
                </a:cubicBezTo>
                <a:cubicBezTo>
                  <a:pt x="97" y="120"/>
                  <a:pt x="97" y="120"/>
                  <a:pt x="97" y="120"/>
                </a:cubicBezTo>
                <a:cubicBezTo>
                  <a:pt x="72" y="94"/>
                  <a:pt x="72" y="94"/>
                  <a:pt x="72" y="94"/>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8"/>
                  <a:pt x="114" y="28"/>
                  <a:pt x="114" y="27"/>
                </a:cubicBezTo>
                <a:cubicBezTo>
                  <a:pt x="111" y="29"/>
                  <a:pt x="108" y="31"/>
                  <a:pt x="105" y="33"/>
                </a:cubicBezTo>
                <a:cubicBezTo>
                  <a:pt x="109" y="43"/>
                  <a:pt x="112" y="56"/>
                  <a:pt x="112" y="69"/>
                </a:cubicBezTo>
                <a:cubicBezTo>
                  <a:pt x="133" y="69"/>
                  <a:pt x="133" y="69"/>
                  <a:pt x="133" y="69"/>
                </a:cubicBezTo>
                <a:cubicBezTo>
                  <a:pt x="132" y="53"/>
                  <a:pt x="126" y="39"/>
                  <a:pt x="115" y="29"/>
                </a:cubicBezTo>
                <a:close/>
                <a:moveTo>
                  <a:pt x="108" y="23"/>
                </a:moveTo>
                <a:cubicBezTo>
                  <a:pt x="108" y="23"/>
                  <a:pt x="108" y="23"/>
                  <a:pt x="108" y="23"/>
                </a:cubicBezTo>
                <a:cubicBezTo>
                  <a:pt x="105" y="20"/>
                  <a:pt x="100" y="18"/>
                  <a:pt x="96" y="16"/>
                </a:cubicBezTo>
                <a:cubicBezTo>
                  <a:pt x="98" y="18"/>
                  <a:pt x="99" y="21"/>
                  <a:pt x="101" y="23"/>
                </a:cubicBezTo>
                <a:cubicBezTo>
                  <a:pt x="101" y="24"/>
                  <a:pt x="102" y="26"/>
                  <a:pt x="103" y="27"/>
                </a:cubicBezTo>
                <a:cubicBezTo>
                  <a:pt x="105" y="26"/>
                  <a:pt x="107" y="24"/>
                  <a:pt x="108" y="23"/>
                </a:cubicBezTo>
                <a:close/>
                <a:moveTo>
                  <a:pt x="82" y="12"/>
                </a:moveTo>
                <a:cubicBezTo>
                  <a:pt x="82" y="12"/>
                  <a:pt x="82" y="12"/>
                  <a:pt x="82" y="12"/>
                </a:cubicBezTo>
                <a:cubicBezTo>
                  <a:pt x="80" y="11"/>
                  <a:pt x="78" y="11"/>
                  <a:pt x="75" y="11"/>
                </a:cubicBezTo>
                <a:cubicBezTo>
                  <a:pt x="75" y="34"/>
                  <a:pt x="75" y="34"/>
                  <a:pt x="75" y="34"/>
                </a:cubicBezTo>
                <a:cubicBezTo>
                  <a:pt x="82" y="34"/>
                  <a:pt x="88" y="33"/>
                  <a:pt x="94" y="31"/>
                </a:cubicBezTo>
                <a:cubicBezTo>
                  <a:pt x="95" y="30"/>
                  <a:pt x="96" y="30"/>
                  <a:pt x="97" y="30"/>
                </a:cubicBezTo>
                <a:cubicBezTo>
                  <a:pt x="96" y="29"/>
                  <a:pt x="96" y="28"/>
                  <a:pt x="95" y="27"/>
                </a:cubicBezTo>
                <a:cubicBezTo>
                  <a:pt x="91" y="20"/>
                  <a:pt x="87" y="15"/>
                  <a:pt x="82" y="12"/>
                </a:cubicBezTo>
                <a:close/>
                <a:moveTo>
                  <a:pt x="69" y="11"/>
                </a:moveTo>
                <a:cubicBezTo>
                  <a:pt x="69" y="11"/>
                  <a:pt x="69" y="11"/>
                  <a:pt x="69" y="11"/>
                </a:cubicBezTo>
                <a:cubicBezTo>
                  <a:pt x="66" y="11"/>
                  <a:pt x="64" y="11"/>
                  <a:pt x="62" y="12"/>
                </a:cubicBezTo>
                <a:cubicBezTo>
                  <a:pt x="57" y="15"/>
                  <a:pt x="53" y="20"/>
                  <a:pt x="49" y="27"/>
                </a:cubicBezTo>
                <a:cubicBezTo>
                  <a:pt x="48" y="28"/>
                  <a:pt x="48" y="29"/>
                  <a:pt x="47" y="30"/>
                </a:cubicBezTo>
                <a:cubicBezTo>
                  <a:pt x="48" y="30"/>
                  <a:pt x="49" y="30"/>
                  <a:pt x="50" y="31"/>
                </a:cubicBezTo>
                <a:cubicBezTo>
                  <a:pt x="56" y="33"/>
                  <a:pt x="62" y="34"/>
                  <a:pt x="69" y="34"/>
                </a:cubicBezTo>
                <a:cubicBezTo>
                  <a:pt x="69" y="11"/>
                  <a:pt x="69" y="11"/>
                  <a:pt x="69" y="11"/>
                </a:cubicBezTo>
                <a:close/>
                <a:moveTo>
                  <a:pt x="48" y="16"/>
                </a:moveTo>
                <a:cubicBezTo>
                  <a:pt x="48" y="16"/>
                  <a:pt x="48" y="16"/>
                  <a:pt x="48" y="16"/>
                </a:cubicBezTo>
                <a:cubicBezTo>
                  <a:pt x="44" y="18"/>
                  <a:pt x="39" y="20"/>
                  <a:pt x="36" y="23"/>
                </a:cubicBezTo>
                <a:cubicBezTo>
                  <a:pt x="37" y="24"/>
                  <a:pt x="39" y="26"/>
                  <a:pt x="41" y="27"/>
                </a:cubicBezTo>
                <a:cubicBezTo>
                  <a:pt x="42" y="26"/>
                  <a:pt x="43" y="24"/>
                  <a:pt x="43" y="23"/>
                </a:cubicBezTo>
                <a:cubicBezTo>
                  <a:pt x="45" y="21"/>
                  <a:pt x="46" y="18"/>
                  <a:pt x="48" y="16"/>
                </a:cubicBezTo>
                <a:close/>
                <a:moveTo>
                  <a:pt x="30" y="27"/>
                </a:moveTo>
                <a:cubicBezTo>
                  <a:pt x="30" y="27"/>
                  <a:pt x="30" y="27"/>
                  <a:pt x="30" y="27"/>
                </a:cubicBezTo>
                <a:cubicBezTo>
                  <a:pt x="30" y="28"/>
                  <a:pt x="29" y="28"/>
                  <a:pt x="29" y="29"/>
                </a:cubicBezTo>
                <a:cubicBezTo>
                  <a:pt x="18" y="39"/>
                  <a:pt x="12" y="53"/>
                  <a:pt x="11" y="69"/>
                </a:cubicBezTo>
                <a:cubicBezTo>
                  <a:pt x="32" y="69"/>
                  <a:pt x="32" y="69"/>
                  <a:pt x="32" y="69"/>
                </a:cubicBezTo>
                <a:cubicBezTo>
                  <a:pt x="32" y="56"/>
                  <a:pt x="35" y="43"/>
                  <a:pt x="39" y="33"/>
                </a:cubicBezTo>
                <a:cubicBezTo>
                  <a:pt x="36" y="31"/>
                  <a:pt x="33" y="29"/>
                  <a:pt x="30" y="27"/>
                </a:cubicBezTo>
                <a:close/>
                <a:moveTo>
                  <a:pt x="99" y="36"/>
                </a:moveTo>
                <a:cubicBezTo>
                  <a:pt x="99" y="36"/>
                  <a:pt x="99" y="36"/>
                  <a:pt x="99" y="36"/>
                </a:cubicBezTo>
                <a:cubicBezTo>
                  <a:pt x="98" y="36"/>
                  <a:pt x="97" y="37"/>
                  <a:pt x="96" y="37"/>
                </a:cubicBezTo>
                <a:cubicBezTo>
                  <a:pt x="90" y="39"/>
                  <a:pt x="83" y="41"/>
                  <a:pt x="75" y="41"/>
                </a:cubicBezTo>
                <a:cubicBezTo>
                  <a:pt x="75" y="69"/>
                  <a:pt x="75" y="69"/>
                  <a:pt x="75" y="69"/>
                </a:cubicBezTo>
                <a:cubicBezTo>
                  <a:pt x="105" y="69"/>
                  <a:pt x="105" y="69"/>
                  <a:pt x="105" y="69"/>
                </a:cubicBezTo>
                <a:cubicBezTo>
                  <a:pt x="105" y="57"/>
                  <a:pt x="103" y="45"/>
                  <a:pt x="99" y="36"/>
                </a:cubicBezTo>
                <a:close/>
                <a:moveTo>
                  <a:pt x="69" y="41"/>
                </a:moveTo>
                <a:cubicBezTo>
                  <a:pt x="69" y="41"/>
                  <a:pt x="69" y="41"/>
                  <a:pt x="69" y="41"/>
                </a:cubicBezTo>
                <a:cubicBezTo>
                  <a:pt x="61" y="41"/>
                  <a:pt x="54" y="39"/>
                  <a:pt x="48" y="37"/>
                </a:cubicBezTo>
                <a:cubicBezTo>
                  <a:pt x="47" y="37"/>
                  <a:pt x="46" y="36"/>
                  <a:pt x="45" y="36"/>
                </a:cubicBezTo>
                <a:cubicBezTo>
                  <a:pt x="41" y="45"/>
                  <a:pt x="39" y="57"/>
                  <a:pt x="39" y="69"/>
                </a:cubicBezTo>
                <a:cubicBezTo>
                  <a:pt x="69" y="69"/>
                  <a:pt x="69" y="69"/>
                  <a:pt x="69" y="69"/>
                </a:cubicBezTo>
                <a:cubicBezTo>
                  <a:pt x="69" y="41"/>
                  <a:pt x="69" y="41"/>
                  <a:pt x="69" y="41"/>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3"/>
          <p:cNvSpPr>
            <a:spLocks noEditPoints="1"/>
          </p:cNvSpPr>
          <p:nvPr/>
        </p:nvSpPr>
        <p:spPr bwMode="auto">
          <a:xfrm>
            <a:off x="2903538" y="3000375"/>
            <a:ext cx="220662" cy="217488"/>
          </a:xfrm>
          <a:custGeom>
            <a:avLst/>
            <a:gdLst>
              <a:gd name="T0" fmla="*/ 56 w 59"/>
              <a:gd name="T1" fmla="*/ 7 h 58"/>
              <a:gd name="T2" fmla="*/ 59 w 59"/>
              <a:gd name="T3" fmla="*/ 14 h 58"/>
              <a:gd name="T4" fmla="*/ 56 w 59"/>
              <a:gd name="T5" fmla="*/ 21 h 58"/>
              <a:gd name="T6" fmla="*/ 47 w 59"/>
              <a:gd name="T7" fmla="*/ 30 h 58"/>
              <a:gd name="T8" fmla="*/ 40 w 59"/>
              <a:gd name="T9" fmla="*/ 33 h 58"/>
              <a:gd name="T10" fmla="*/ 33 w 59"/>
              <a:gd name="T11" fmla="*/ 29 h 58"/>
              <a:gd name="T12" fmla="*/ 30 w 59"/>
              <a:gd name="T13" fmla="*/ 32 h 58"/>
              <a:gd name="T14" fmla="*/ 33 w 59"/>
              <a:gd name="T15" fmla="*/ 40 h 58"/>
              <a:gd name="T16" fmla="*/ 30 w 59"/>
              <a:gd name="T17" fmla="*/ 47 h 58"/>
              <a:gd name="T18" fmla="*/ 15 w 59"/>
              <a:gd name="T19" fmla="*/ 58 h 58"/>
              <a:gd name="T20" fmla="*/ 3 w 59"/>
              <a:gd name="T21" fmla="*/ 51 h 58"/>
              <a:gd name="T22" fmla="*/ 0 w 59"/>
              <a:gd name="T23" fmla="*/ 44 h 58"/>
              <a:gd name="T24" fmla="*/ 3 w 59"/>
              <a:gd name="T25" fmla="*/ 37 h 58"/>
              <a:gd name="T26" fmla="*/ 3 w 59"/>
              <a:gd name="T27" fmla="*/ 37 h 58"/>
              <a:gd name="T28" fmla="*/ 19 w 59"/>
              <a:gd name="T29" fmla="*/ 25 h 58"/>
              <a:gd name="T30" fmla="*/ 26 w 59"/>
              <a:gd name="T31" fmla="*/ 28 h 58"/>
              <a:gd name="T32" fmla="*/ 27 w 59"/>
              <a:gd name="T33" fmla="*/ 29 h 58"/>
              <a:gd name="T34" fmla="*/ 29 w 59"/>
              <a:gd name="T35" fmla="*/ 26 h 58"/>
              <a:gd name="T36" fmla="*/ 26 w 59"/>
              <a:gd name="T37" fmla="*/ 18 h 58"/>
              <a:gd name="T38" fmla="*/ 29 w 59"/>
              <a:gd name="T39" fmla="*/ 11 h 58"/>
              <a:gd name="T40" fmla="*/ 37 w 59"/>
              <a:gd name="T41" fmla="*/ 3 h 58"/>
              <a:gd name="T42" fmla="*/ 52 w 59"/>
              <a:gd name="T43" fmla="*/ 3 h 58"/>
              <a:gd name="T44" fmla="*/ 53 w 59"/>
              <a:gd name="T45" fmla="*/ 10 h 58"/>
              <a:gd name="T46" fmla="*/ 49 w 59"/>
              <a:gd name="T47" fmla="*/ 6 h 58"/>
              <a:gd name="T48" fmla="*/ 45 w 59"/>
              <a:gd name="T49" fmla="*/ 4 h 58"/>
              <a:gd name="T50" fmla="*/ 40 w 59"/>
              <a:gd name="T51" fmla="*/ 6 h 58"/>
              <a:gd name="T52" fmla="*/ 30 w 59"/>
              <a:gd name="T53" fmla="*/ 18 h 58"/>
              <a:gd name="T54" fmla="*/ 32 w 59"/>
              <a:gd name="T55" fmla="*/ 23 h 58"/>
              <a:gd name="T56" fmla="*/ 33 w 59"/>
              <a:gd name="T57" fmla="*/ 23 h 58"/>
              <a:gd name="T58" fmla="*/ 40 w 59"/>
              <a:gd name="T59" fmla="*/ 19 h 58"/>
              <a:gd name="T60" fmla="*/ 36 w 59"/>
              <a:gd name="T61" fmla="*/ 26 h 58"/>
              <a:gd name="T62" fmla="*/ 36 w 59"/>
              <a:gd name="T63" fmla="*/ 26 h 58"/>
              <a:gd name="T64" fmla="*/ 44 w 59"/>
              <a:gd name="T65" fmla="*/ 26 h 58"/>
              <a:gd name="T66" fmla="*/ 53 w 59"/>
              <a:gd name="T67" fmla="*/ 18 h 58"/>
              <a:gd name="T68" fmla="*/ 54 w 59"/>
              <a:gd name="T69" fmla="*/ 14 h 58"/>
              <a:gd name="T70" fmla="*/ 53 w 59"/>
              <a:gd name="T71" fmla="*/ 10 h 58"/>
              <a:gd name="T72" fmla="*/ 27 w 59"/>
              <a:gd name="T73" fmla="*/ 35 h 58"/>
              <a:gd name="T74" fmla="*/ 23 w 59"/>
              <a:gd name="T75" fmla="*/ 39 h 58"/>
              <a:gd name="T76" fmla="*/ 19 w 59"/>
              <a:gd name="T77" fmla="*/ 36 h 58"/>
              <a:gd name="T78" fmla="*/ 23 w 59"/>
              <a:gd name="T79" fmla="*/ 32 h 58"/>
              <a:gd name="T80" fmla="*/ 23 w 59"/>
              <a:gd name="T81" fmla="*/ 32 h 58"/>
              <a:gd name="T82" fmla="*/ 15 w 59"/>
              <a:gd name="T83" fmla="*/ 32 h 58"/>
              <a:gd name="T84" fmla="*/ 7 w 59"/>
              <a:gd name="T85" fmla="*/ 40 h 58"/>
              <a:gd name="T86" fmla="*/ 5 w 59"/>
              <a:gd name="T87" fmla="*/ 44 h 58"/>
              <a:gd name="T88" fmla="*/ 10 w 59"/>
              <a:gd name="T89" fmla="*/ 52 h 58"/>
              <a:gd name="T90" fmla="*/ 19 w 59"/>
              <a:gd name="T91" fmla="*/ 52 h 58"/>
              <a:gd name="T92" fmla="*/ 27 w 59"/>
              <a:gd name="T93" fmla="*/ 44 h 58"/>
              <a:gd name="T94" fmla="*/ 29 w 59"/>
              <a:gd name="T95"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8">
                <a:moveTo>
                  <a:pt x="52" y="3"/>
                </a:moveTo>
                <a:cubicBezTo>
                  <a:pt x="56" y="7"/>
                  <a:pt x="56" y="7"/>
                  <a:pt x="56" y="7"/>
                </a:cubicBezTo>
                <a:cubicBezTo>
                  <a:pt x="56" y="7"/>
                  <a:pt x="56" y="7"/>
                  <a:pt x="56" y="7"/>
                </a:cubicBezTo>
                <a:cubicBezTo>
                  <a:pt x="58" y="9"/>
                  <a:pt x="59" y="11"/>
                  <a:pt x="59" y="14"/>
                </a:cubicBezTo>
                <a:cubicBezTo>
                  <a:pt x="59" y="14"/>
                  <a:pt x="59" y="14"/>
                  <a:pt x="59" y="14"/>
                </a:cubicBezTo>
                <a:cubicBezTo>
                  <a:pt x="59" y="17"/>
                  <a:pt x="58" y="19"/>
                  <a:pt x="56" y="21"/>
                </a:cubicBezTo>
                <a:cubicBezTo>
                  <a:pt x="56" y="21"/>
                  <a:pt x="56" y="21"/>
                  <a:pt x="56" y="21"/>
                </a:cubicBezTo>
                <a:cubicBezTo>
                  <a:pt x="47" y="30"/>
                  <a:pt x="47" y="30"/>
                  <a:pt x="47" y="30"/>
                </a:cubicBezTo>
                <a:cubicBezTo>
                  <a:pt x="47" y="30"/>
                  <a:pt x="47" y="30"/>
                  <a:pt x="47" y="30"/>
                </a:cubicBezTo>
                <a:cubicBezTo>
                  <a:pt x="45" y="32"/>
                  <a:pt x="43" y="33"/>
                  <a:pt x="40" y="33"/>
                </a:cubicBezTo>
                <a:cubicBezTo>
                  <a:pt x="38" y="33"/>
                  <a:pt x="35" y="32"/>
                  <a:pt x="33" y="30"/>
                </a:cubicBezTo>
                <a:cubicBezTo>
                  <a:pt x="33" y="29"/>
                  <a:pt x="33" y="29"/>
                  <a:pt x="33" y="29"/>
                </a:cubicBezTo>
                <a:cubicBezTo>
                  <a:pt x="33" y="29"/>
                  <a:pt x="33" y="29"/>
                  <a:pt x="33" y="29"/>
                </a:cubicBezTo>
                <a:cubicBezTo>
                  <a:pt x="30" y="32"/>
                  <a:pt x="30" y="32"/>
                  <a:pt x="30" y="32"/>
                </a:cubicBezTo>
                <a:cubicBezTo>
                  <a:pt x="30" y="32"/>
                  <a:pt x="30" y="32"/>
                  <a:pt x="30" y="32"/>
                </a:cubicBezTo>
                <a:cubicBezTo>
                  <a:pt x="32" y="34"/>
                  <a:pt x="33" y="37"/>
                  <a:pt x="33" y="40"/>
                </a:cubicBezTo>
                <a:cubicBezTo>
                  <a:pt x="33" y="42"/>
                  <a:pt x="32" y="45"/>
                  <a:pt x="30" y="47"/>
                </a:cubicBezTo>
                <a:cubicBezTo>
                  <a:pt x="30" y="47"/>
                  <a:pt x="30" y="47"/>
                  <a:pt x="30" y="47"/>
                </a:cubicBezTo>
                <a:cubicBezTo>
                  <a:pt x="22" y="55"/>
                  <a:pt x="22" y="55"/>
                  <a:pt x="22" y="55"/>
                </a:cubicBezTo>
                <a:cubicBezTo>
                  <a:pt x="20" y="57"/>
                  <a:pt x="17" y="58"/>
                  <a:pt x="15" y="58"/>
                </a:cubicBezTo>
                <a:cubicBezTo>
                  <a:pt x="12" y="58"/>
                  <a:pt x="9" y="57"/>
                  <a:pt x="7" y="55"/>
                </a:cubicBezTo>
                <a:cubicBezTo>
                  <a:pt x="3" y="51"/>
                  <a:pt x="3" y="51"/>
                  <a:pt x="3" y="51"/>
                </a:cubicBezTo>
                <a:cubicBezTo>
                  <a:pt x="3" y="51"/>
                  <a:pt x="3" y="51"/>
                  <a:pt x="3" y="51"/>
                </a:cubicBezTo>
                <a:cubicBezTo>
                  <a:pt x="1" y="49"/>
                  <a:pt x="0" y="47"/>
                  <a:pt x="0" y="44"/>
                </a:cubicBezTo>
                <a:cubicBezTo>
                  <a:pt x="0" y="41"/>
                  <a:pt x="1" y="39"/>
                  <a:pt x="3" y="37"/>
                </a:cubicBezTo>
                <a:cubicBezTo>
                  <a:pt x="3" y="37"/>
                  <a:pt x="3" y="37"/>
                  <a:pt x="3" y="37"/>
                </a:cubicBezTo>
                <a:cubicBezTo>
                  <a:pt x="3" y="37"/>
                  <a:pt x="3" y="37"/>
                  <a:pt x="3" y="37"/>
                </a:cubicBezTo>
                <a:cubicBezTo>
                  <a:pt x="3" y="37"/>
                  <a:pt x="3" y="37"/>
                  <a:pt x="3" y="37"/>
                </a:cubicBezTo>
                <a:cubicBezTo>
                  <a:pt x="12" y="28"/>
                  <a:pt x="12" y="28"/>
                  <a:pt x="12" y="28"/>
                </a:cubicBezTo>
                <a:cubicBezTo>
                  <a:pt x="14" y="26"/>
                  <a:pt x="16" y="25"/>
                  <a:pt x="19" y="25"/>
                </a:cubicBezTo>
                <a:cubicBezTo>
                  <a:pt x="22" y="25"/>
                  <a:pt x="24" y="26"/>
                  <a:pt x="26" y="28"/>
                </a:cubicBezTo>
                <a:cubicBezTo>
                  <a:pt x="26" y="28"/>
                  <a:pt x="26" y="28"/>
                  <a:pt x="26" y="28"/>
                </a:cubicBezTo>
                <a:cubicBezTo>
                  <a:pt x="26" y="28"/>
                  <a:pt x="26" y="28"/>
                  <a:pt x="26" y="28"/>
                </a:cubicBezTo>
                <a:cubicBezTo>
                  <a:pt x="27" y="29"/>
                  <a:pt x="27" y="29"/>
                  <a:pt x="27" y="29"/>
                </a:cubicBezTo>
                <a:cubicBezTo>
                  <a:pt x="29" y="26"/>
                  <a:pt x="29" y="26"/>
                  <a:pt x="29" y="26"/>
                </a:cubicBezTo>
                <a:cubicBezTo>
                  <a:pt x="29" y="26"/>
                  <a:pt x="29" y="26"/>
                  <a:pt x="29" y="26"/>
                </a:cubicBezTo>
                <a:cubicBezTo>
                  <a:pt x="27" y="24"/>
                  <a:pt x="26" y="21"/>
                  <a:pt x="26" y="18"/>
                </a:cubicBezTo>
                <a:cubicBezTo>
                  <a:pt x="26" y="18"/>
                  <a:pt x="26" y="18"/>
                  <a:pt x="26" y="18"/>
                </a:cubicBezTo>
                <a:cubicBezTo>
                  <a:pt x="26" y="16"/>
                  <a:pt x="27" y="13"/>
                  <a:pt x="29" y="11"/>
                </a:cubicBezTo>
                <a:cubicBezTo>
                  <a:pt x="29" y="11"/>
                  <a:pt x="29" y="11"/>
                  <a:pt x="29" y="11"/>
                </a:cubicBezTo>
                <a:cubicBezTo>
                  <a:pt x="29" y="11"/>
                  <a:pt x="29" y="11"/>
                  <a:pt x="29" y="11"/>
                </a:cubicBezTo>
                <a:cubicBezTo>
                  <a:pt x="37" y="3"/>
                  <a:pt x="37" y="3"/>
                  <a:pt x="37" y="3"/>
                </a:cubicBezTo>
                <a:cubicBezTo>
                  <a:pt x="39" y="1"/>
                  <a:pt x="42" y="0"/>
                  <a:pt x="45" y="0"/>
                </a:cubicBezTo>
                <a:cubicBezTo>
                  <a:pt x="47" y="0"/>
                  <a:pt x="50" y="1"/>
                  <a:pt x="52" y="3"/>
                </a:cubicBezTo>
                <a:cubicBezTo>
                  <a:pt x="52" y="3"/>
                  <a:pt x="52" y="3"/>
                  <a:pt x="52" y="3"/>
                </a:cubicBezTo>
                <a:close/>
                <a:moveTo>
                  <a:pt x="53" y="10"/>
                </a:moveTo>
                <a:cubicBezTo>
                  <a:pt x="53" y="10"/>
                  <a:pt x="53" y="10"/>
                  <a:pt x="53" y="10"/>
                </a:cubicBezTo>
                <a:cubicBezTo>
                  <a:pt x="49" y="6"/>
                  <a:pt x="49" y="6"/>
                  <a:pt x="49" y="6"/>
                </a:cubicBezTo>
                <a:cubicBezTo>
                  <a:pt x="49" y="6"/>
                  <a:pt x="49" y="6"/>
                  <a:pt x="49" y="6"/>
                </a:cubicBezTo>
                <a:cubicBezTo>
                  <a:pt x="48" y="5"/>
                  <a:pt x="46" y="4"/>
                  <a:pt x="45" y="4"/>
                </a:cubicBezTo>
                <a:cubicBezTo>
                  <a:pt x="43" y="4"/>
                  <a:pt x="42" y="5"/>
                  <a:pt x="40" y="6"/>
                </a:cubicBezTo>
                <a:cubicBezTo>
                  <a:pt x="40" y="6"/>
                  <a:pt x="40" y="6"/>
                  <a:pt x="40" y="6"/>
                </a:cubicBezTo>
                <a:cubicBezTo>
                  <a:pt x="32" y="14"/>
                  <a:pt x="32" y="14"/>
                  <a:pt x="32" y="14"/>
                </a:cubicBezTo>
                <a:cubicBezTo>
                  <a:pt x="31" y="15"/>
                  <a:pt x="30" y="17"/>
                  <a:pt x="30" y="18"/>
                </a:cubicBezTo>
                <a:cubicBezTo>
                  <a:pt x="30" y="18"/>
                  <a:pt x="30" y="18"/>
                  <a:pt x="30" y="18"/>
                </a:cubicBezTo>
                <a:cubicBezTo>
                  <a:pt x="30" y="20"/>
                  <a:pt x="31" y="21"/>
                  <a:pt x="32" y="23"/>
                </a:cubicBezTo>
                <a:cubicBezTo>
                  <a:pt x="32" y="23"/>
                  <a:pt x="32" y="23"/>
                  <a:pt x="32" y="23"/>
                </a:cubicBezTo>
                <a:cubicBezTo>
                  <a:pt x="33" y="23"/>
                  <a:pt x="33" y="23"/>
                  <a:pt x="33" y="23"/>
                </a:cubicBezTo>
                <a:cubicBezTo>
                  <a:pt x="36" y="19"/>
                  <a:pt x="36" y="19"/>
                  <a:pt x="36" y="19"/>
                </a:cubicBezTo>
                <a:cubicBezTo>
                  <a:pt x="37" y="18"/>
                  <a:pt x="39" y="18"/>
                  <a:pt x="40" y="19"/>
                </a:cubicBezTo>
                <a:cubicBezTo>
                  <a:pt x="40" y="20"/>
                  <a:pt x="40" y="21"/>
                  <a:pt x="40" y="22"/>
                </a:cubicBezTo>
                <a:cubicBezTo>
                  <a:pt x="36" y="26"/>
                  <a:pt x="36" y="26"/>
                  <a:pt x="36" y="26"/>
                </a:cubicBezTo>
                <a:cubicBezTo>
                  <a:pt x="36" y="26"/>
                  <a:pt x="36" y="26"/>
                  <a:pt x="36" y="26"/>
                </a:cubicBezTo>
                <a:cubicBezTo>
                  <a:pt x="36" y="26"/>
                  <a:pt x="36" y="26"/>
                  <a:pt x="36" y="26"/>
                </a:cubicBezTo>
                <a:cubicBezTo>
                  <a:pt x="37" y="27"/>
                  <a:pt x="39" y="28"/>
                  <a:pt x="40" y="28"/>
                </a:cubicBezTo>
                <a:cubicBezTo>
                  <a:pt x="42" y="28"/>
                  <a:pt x="43" y="27"/>
                  <a:pt x="44" y="26"/>
                </a:cubicBezTo>
                <a:cubicBezTo>
                  <a:pt x="52" y="18"/>
                  <a:pt x="52" y="18"/>
                  <a:pt x="52" y="18"/>
                </a:cubicBezTo>
                <a:cubicBezTo>
                  <a:pt x="53" y="18"/>
                  <a:pt x="53" y="18"/>
                  <a:pt x="53" y="18"/>
                </a:cubicBezTo>
                <a:cubicBezTo>
                  <a:pt x="54" y="17"/>
                  <a:pt x="54" y="15"/>
                  <a:pt x="54" y="14"/>
                </a:cubicBezTo>
                <a:cubicBezTo>
                  <a:pt x="54" y="14"/>
                  <a:pt x="54" y="14"/>
                  <a:pt x="54" y="14"/>
                </a:cubicBezTo>
                <a:cubicBezTo>
                  <a:pt x="54" y="12"/>
                  <a:pt x="54" y="11"/>
                  <a:pt x="53" y="10"/>
                </a:cubicBezTo>
                <a:cubicBezTo>
                  <a:pt x="53" y="10"/>
                  <a:pt x="53" y="10"/>
                  <a:pt x="53" y="10"/>
                </a:cubicBezTo>
                <a:close/>
                <a:moveTo>
                  <a:pt x="27" y="35"/>
                </a:moveTo>
                <a:cubicBezTo>
                  <a:pt x="27" y="35"/>
                  <a:pt x="27" y="35"/>
                  <a:pt x="27" y="35"/>
                </a:cubicBezTo>
                <a:cubicBezTo>
                  <a:pt x="27" y="35"/>
                  <a:pt x="27" y="35"/>
                  <a:pt x="27" y="35"/>
                </a:cubicBezTo>
                <a:cubicBezTo>
                  <a:pt x="23" y="39"/>
                  <a:pt x="23" y="39"/>
                  <a:pt x="23" y="39"/>
                </a:cubicBezTo>
                <a:cubicBezTo>
                  <a:pt x="22" y="40"/>
                  <a:pt x="20" y="40"/>
                  <a:pt x="19" y="39"/>
                </a:cubicBezTo>
                <a:cubicBezTo>
                  <a:pt x="19" y="38"/>
                  <a:pt x="19" y="37"/>
                  <a:pt x="19" y="36"/>
                </a:cubicBezTo>
                <a:cubicBezTo>
                  <a:pt x="23" y="32"/>
                  <a:pt x="23" y="32"/>
                  <a:pt x="23" y="32"/>
                </a:cubicBezTo>
                <a:cubicBezTo>
                  <a:pt x="23" y="32"/>
                  <a:pt x="23" y="32"/>
                  <a:pt x="23" y="32"/>
                </a:cubicBezTo>
                <a:cubicBezTo>
                  <a:pt x="23" y="32"/>
                  <a:pt x="23" y="32"/>
                  <a:pt x="23" y="32"/>
                </a:cubicBezTo>
                <a:cubicBezTo>
                  <a:pt x="23" y="32"/>
                  <a:pt x="23" y="32"/>
                  <a:pt x="23" y="32"/>
                </a:cubicBezTo>
                <a:cubicBezTo>
                  <a:pt x="22" y="30"/>
                  <a:pt x="20" y="30"/>
                  <a:pt x="19" y="30"/>
                </a:cubicBezTo>
                <a:cubicBezTo>
                  <a:pt x="17" y="30"/>
                  <a:pt x="16" y="30"/>
                  <a:pt x="15" y="32"/>
                </a:cubicBezTo>
                <a:cubicBezTo>
                  <a:pt x="15" y="32"/>
                  <a:pt x="15" y="32"/>
                  <a:pt x="15" y="32"/>
                </a:cubicBezTo>
                <a:cubicBezTo>
                  <a:pt x="7" y="40"/>
                  <a:pt x="7" y="40"/>
                  <a:pt x="7" y="40"/>
                </a:cubicBezTo>
                <a:cubicBezTo>
                  <a:pt x="7" y="40"/>
                  <a:pt x="7" y="40"/>
                  <a:pt x="7" y="40"/>
                </a:cubicBezTo>
                <a:cubicBezTo>
                  <a:pt x="5" y="41"/>
                  <a:pt x="5" y="42"/>
                  <a:pt x="5" y="44"/>
                </a:cubicBezTo>
                <a:cubicBezTo>
                  <a:pt x="5" y="45"/>
                  <a:pt x="5" y="47"/>
                  <a:pt x="7" y="48"/>
                </a:cubicBezTo>
                <a:cubicBezTo>
                  <a:pt x="10" y="52"/>
                  <a:pt x="10" y="52"/>
                  <a:pt x="10" y="52"/>
                </a:cubicBezTo>
                <a:cubicBezTo>
                  <a:pt x="12" y="53"/>
                  <a:pt x="13" y="54"/>
                  <a:pt x="15" y="54"/>
                </a:cubicBezTo>
                <a:cubicBezTo>
                  <a:pt x="16" y="54"/>
                  <a:pt x="18" y="53"/>
                  <a:pt x="19" y="52"/>
                </a:cubicBezTo>
                <a:cubicBezTo>
                  <a:pt x="19" y="52"/>
                  <a:pt x="19" y="52"/>
                  <a:pt x="19" y="52"/>
                </a:cubicBezTo>
                <a:cubicBezTo>
                  <a:pt x="27" y="44"/>
                  <a:pt x="27" y="44"/>
                  <a:pt x="27" y="44"/>
                </a:cubicBezTo>
                <a:cubicBezTo>
                  <a:pt x="27" y="44"/>
                  <a:pt x="27" y="44"/>
                  <a:pt x="27" y="44"/>
                </a:cubicBezTo>
                <a:cubicBezTo>
                  <a:pt x="28" y="43"/>
                  <a:pt x="29" y="41"/>
                  <a:pt x="29" y="40"/>
                </a:cubicBezTo>
                <a:cubicBezTo>
                  <a:pt x="29" y="38"/>
                  <a:pt x="28" y="37"/>
                  <a:pt x="27"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4"/>
          <p:cNvSpPr>
            <a:spLocks noEditPoints="1"/>
          </p:cNvSpPr>
          <p:nvPr/>
        </p:nvSpPr>
        <p:spPr bwMode="auto">
          <a:xfrm>
            <a:off x="5178425" y="1530350"/>
            <a:ext cx="346075" cy="349250"/>
          </a:xfrm>
          <a:custGeom>
            <a:avLst/>
            <a:gdLst>
              <a:gd name="T0" fmla="*/ 76 w 92"/>
              <a:gd name="T1" fmla="*/ 1 h 93"/>
              <a:gd name="T2" fmla="*/ 80 w 92"/>
              <a:gd name="T3" fmla="*/ 2 h 93"/>
              <a:gd name="T4" fmla="*/ 80 w 92"/>
              <a:gd name="T5" fmla="*/ 2 h 93"/>
              <a:gd name="T6" fmla="*/ 91 w 92"/>
              <a:gd name="T7" fmla="*/ 13 h 93"/>
              <a:gd name="T8" fmla="*/ 91 w 92"/>
              <a:gd name="T9" fmla="*/ 13 h 93"/>
              <a:gd name="T10" fmla="*/ 92 w 92"/>
              <a:gd name="T11" fmla="*/ 16 h 93"/>
              <a:gd name="T12" fmla="*/ 78 w 92"/>
              <a:gd name="T13" fmla="*/ 29 h 93"/>
              <a:gd name="T14" fmla="*/ 68 w 92"/>
              <a:gd name="T15" fmla="*/ 30 h 93"/>
              <a:gd name="T16" fmla="*/ 65 w 92"/>
              <a:gd name="T17" fmla="*/ 68 h 93"/>
              <a:gd name="T18" fmla="*/ 45 w 92"/>
              <a:gd name="T19" fmla="*/ 76 h 93"/>
              <a:gd name="T20" fmla="*/ 17 w 92"/>
              <a:gd name="T21" fmla="*/ 48 h 93"/>
              <a:gd name="T22" fmla="*/ 45 w 92"/>
              <a:gd name="T23" fmla="*/ 19 h 93"/>
              <a:gd name="T24" fmla="*/ 66 w 92"/>
              <a:gd name="T25" fmla="*/ 22 h 93"/>
              <a:gd name="T26" fmla="*/ 65 w 92"/>
              <a:gd name="T27" fmla="*/ 13 h 93"/>
              <a:gd name="T28" fmla="*/ 82 w 92"/>
              <a:gd name="T29" fmla="*/ 37 h 93"/>
              <a:gd name="T30" fmla="*/ 89 w 92"/>
              <a:gd name="T31" fmla="*/ 34 h 93"/>
              <a:gd name="T32" fmla="*/ 91 w 92"/>
              <a:gd name="T33" fmla="*/ 48 h 93"/>
              <a:gd name="T34" fmla="*/ 45 w 92"/>
              <a:gd name="T35" fmla="*/ 93 h 93"/>
              <a:gd name="T36" fmla="*/ 0 w 92"/>
              <a:gd name="T37" fmla="*/ 48 h 93"/>
              <a:gd name="T38" fmla="*/ 45 w 92"/>
              <a:gd name="T39" fmla="*/ 2 h 93"/>
              <a:gd name="T40" fmla="*/ 58 w 92"/>
              <a:gd name="T41" fmla="*/ 4 h 93"/>
              <a:gd name="T42" fmla="*/ 56 w 92"/>
              <a:gd name="T43" fmla="*/ 11 h 93"/>
              <a:gd name="T44" fmla="*/ 45 w 92"/>
              <a:gd name="T45" fmla="*/ 9 h 93"/>
              <a:gd name="T46" fmla="*/ 7 w 92"/>
              <a:gd name="T47" fmla="*/ 48 h 93"/>
              <a:gd name="T48" fmla="*/ 45 w 92"/>
              <a:gd name="T49" fmla="*/ 86 h 93"/>
              <a:gd name="T50" fmla="*/ 83 w 92"/>
              <a:gd name="T51" fmla="*/ 48 h 93"/>
              <a:gd name="T52" fmla="*/ 82 w 92"/>
              <a:gd name="T53" fmla="*/ 37 h 93"/>
              <a:gd name="T54" fmla="*/ 45 w 92"/>
              <a:gd name="T55" fmla="*/ 35 h 93"/>
              <a:gd name="T56" fmla="*/ 59 w 92"/>
              <a:gd name="T57" fmla="*/ 28 h 93"/>
              <a:gd name="T58" fmla="*/ 28 w 92"/>
              <a:gd name="T59" fmla="*/ 31 h 93"/>
              <a:gd name="T60" fmla="*/ 28 w 92"/>
              <a:gd name="T61" fmla="*/ 31 h 93"/>
              <a:gd name="T62" fmla="*/ 28 w 92"/>
              <a:gd name="T63" fmla="*/ 65 h 93"/>
              <a:gd name="T64" fmla="*/ 62 w 92"/>
              <a:gd name="T65" fmla="*/ 65 h 93"/>
              <a:gd name="T66" fmla="*/ 69 w 92"/>
              <a:gd name="T67" fmla="*/ 48 h 93"/>
              <a:gd name="T68" fmla="*/ 57 w 92"/>
              <a:gd name="T69" fmla="*/ 41 h 93"/>
              <a:gd name="T70" fmla="*/ 54 w 92"/>
              <a:gd name="T71" fmla="*/ 57 h 93"/>
              <a:gd name="T72" fmla="*/ 45 w 92"/>
              <a:gd name="T73" fmla="*/ 61 h 93"/>
              <a:gd name="T74" fmla="*/ 36 w 92"/>
              <a:gd name="T75" fmla="*/ 57 h 93"/>
              <a:gd name="T76" fmla="*/ 36 w 92"/>
              <a:gd name="T77" fmla="*/ 38 h 93"/>
              <a:gd name="T78" fmla="*/ 45 w 92"/>
              <a:gd name="T79" fmla="*/ 35 h 93"/>
              <a:gd name="T80" fmla="*/ 48 w 92"/>
              <a:gd name="T81" fmla="*/ 39 h 93"/>
              <a:gd name="T82" fmla="*/ 39 w 92"/>
              <a:gd name="T83" fmla="*/ 42 h 93"/>
              <a:gd name="T84" fmla="*/ 36 w 92"/>
              <a:gd name="T85" fmla="*/ 48 h 93"/>
              <a:gd name="T86" fmla="*/ 45 w 92"/>
              <a:gd name="T87" fmla="*/ 56 h 93"/>
              <a:gd name="T88" fmla="*/ 51 w 92"/>
              <a:gd name="T89" fmla="*/ 54 h 93"/>
              <a:gd name="T90" fmla="*/ 53 w 92"/>
              <a:gd name="T91" fmla="*/ 45 h 93"/>
              <a:gd name="T92" fmla="*/ 43 w 92"/>
              <a:gd name="T93" fmla="*/ 50 h 93"/>
              <a:gd name="T94" fmla="*/ 48 w 92"/>
              <a:gd name="T95" fmla="*/ 39 h 93"/>
              <a:gd name="T96" fmla="*/ 77 w 92"/>
              <a:gd name="T97" fmla="*/ 7 h 93"/>
              <a:gd name="T98" fmla="*/ 70 w 92"/>
              <a:gd name="T99" fmla="*/ 20 h 93"/>
              <a:gd name="T100" fmla="*/ 77 w 92"/>
              <a:gd name="T101" fmla="*/ 7 h 93"/>
              <a:gd name="T102" fmla="*/ 81 w 92"/>
              <a:gd name="T103" fmla="*/ 15 h 93"/>
              <a:gd name="T104" fmla="*/ 78 w 92"/>
              <a:gd name="T105" fmla="*/ 24 h 93"/>
              <a:gd name="T106" fmla="*/ 81 w 92"/>
              <a:gd name="T10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3">
                <a:moveTo>
                  <a:pt x="65" y="13"/>
                </a:moveTo>
                <a:cubicBezTo>
                  <a:pt x="76" y="1"/>
                  <a:pt x="76" y="1"/>
                  <a:pt x="76" y="1"/>
                </a:cubicBezTo>
                <a:cubicBezTo>
                  <a:pt x="77" y="0"/>
                  <a:pt x="79" y="0"/>
                  <a:pt x="80" y="1"/>
                </a:cubicBezTo>
                <a:cubicBezTo>
                  <a:pt x="80" y="2"/>
                  <a:pt x="80" y="2"/>
                  <a:pt x="80" y="2"/>
                </a:cubicBezTo>
                <a:cubicBezTo>
                  <a:pt x="80" y="2"/>
                  <a:pt x="80" y="2"/>
                  <a:pt x="80" y="2"/>
                </a:cubicBezTo>
                <a:cubicBezTo>
                  <a:pt x="80" y="2"/>
                  <a:pt x="80" y="2"/>
                  <a:pt x="80" y="2"/>
                </a:cubicBezTo>
                <a:cubicBezTo>
                  <a:pt x="82" y="10"/>
                  <a:pt x="82" y="10"/>
                  <a:pt x="82" y="10"/>
                </a:cubicBezTo>
                <a:cubicBezTo>
                  <a:pt x="91" y="13"/>
                  <a:pt x="91" y="13"/>
                  <a:pt x="91" y="13"/>
                </a:cubicBezTo>
                <a:cubicBezTo>
                  <a:pt x="91" y="13"/>
                  <a:pt x="91" y="13"/>
                  <a:pt x="91" y="13"/>
                </a:cubicBezTo>
                <a:cubicBezTo>
                  <a:pt x="91" y="13"/>
                  <a:pt x="91" y="13"/>
                  <a:pt x="91" y="13"/>
                </a:cubicBezTo>
                <a:cubicBezTo>
                  <a:pt x="91" y="13"/>
                  <a:pt x="91" y="13"/>
                  <a:pt x="92" y="13"/>
                </a:cubicBezTo>
                <a:cubicBezTo>
                  <a:pt x="92" y="14"/>
                  <a:pt x="92" y="15"/>
                  <a:pt x="92" y="16"/>
                </a:cubicBezTo>
                <a:cubicBezTo>
                  <a:pt x="80" y="28"/>
                  <a:pt x="80" y="28"/>
                  <a:pt x="80" y="28"/>
                </a:cubicBezTo>
                <a:cubicBezTo>
                  <a:pt x="79" y="29"/>
                  <a:pt x="78" y="29"/>
                  <a:pt x="78" y="29"/>
                </a:cubicBezTo>
                <a:cubicBezTo>
                  <a:pt x="71" y="27"/>
                  <a:pt x="71" y="27"/>
                  <a:pt x="71" y="27"/>
                </a:cubicBezTo>
                <a:cubicBezTo>
                  <a:pt x="68" y="30"/>
                  <a:pt x="68" y="30"/>
                  <a:pt x="68" y="30"/>
                </a:cubicBezTo>
                <a:cubicBezTo>
                  <a:pt x="71" y="35"/>
                  <a:pt x="73" y="41"/>
                  <a:pt x="73" y="48"/>
                </a:cubicBezTo>
                <a:cubicBezTo>
                  <a:pt x="73" y="55"/>
                  <a:pt x="70" y="63"/>
                  <a:pt x="65" y="68"/>
                </a:cubicBezTo>
                <a:cubicBezTo>
                  <a:pt x="65" y="68"/>
                  <a:pt x="65" y="68"/>
                  <a:pt x="65" y="68"/>
                </a:cubicBezTo>
                <a:cubicBezTo>
                  <a:pt x="60" y="73"/>
                  <a:pt x="53" y="76"/>
                  <a:pt x="45" y="76"/>
                </a:cubicBezTo>
                <a:cubicBezTo>
                  <a:pt x="37" y="76"/>
                  <a:pt x="30" y="73"/>
                  <a:pt x="25" y="68"/>
                </a:cubicBezTo>
                <a:cubicBezTo>
                  <a:pt x="20" y="63"/>
                  <a:pt x="17" y="55"/>
                  <a:pt x="17" y="48"/>
                </a:cubicBezTo>
                <a:cubicBezTo>
                  <a:pt x="17" y="40"/>
                  <a:pt x="20" y="33"/>
                  <a:pt x="25" y="28"/>
                </a:cubicBezTo>
                <a:cubicBezTo>
                  <a:pt x="30" y="23"/>
                  <a:pt x="37" y="19"/>
                  <a:pt x="45" y="19"/>
                </a:cubicBezTo>
                <a:cubicBezTo>
                  <a:pt x="52" y="19"/>
                  <a:pt x="58" y="22"/>
                  <a:pt x="62" y="25"/>
                </a:cubicBezTo>
                <a:cubicBezTo>
                  <a:pt x="66" y="22"/>
                  <a:pt x="66" y="22"/>
                  <a:pt x="66" y="22"/>
                </a:cubicBezTo>
                <a:cubicBezTo>
                  <a:pt x="64" y="15"/>
                  <a:pt x="64" y="15"/>
                  <a:pt x="64" y="15"/>
                </a:cubicBezTo>
                <a:cubicBezTo>
                  <a:pt x="64" y="14"/>
                  <a:pt x="64" y="14"/>
                  <a:pt x="65" y="13"/>
                </a:cubicBezTo>
                <a:close/>
                <a:moveTo>
                  <a:pt x="82" y="37"/>
                </a:moveTo>
                <a:cubicBezTo>
                  <a:pt x="82" y="37"/>
                  <a:pt x="82" y="37"/>
                  <a:pt x="82" y="37"/>
                </a:cubicBezTo>
                <a:cubicBezTo>
                  <a:pt x="81" y="35"/>
                  <a:pt x="82" y="33"/>
                  <a:pt x="84" y="32"/>
                </a:cubicBezTo>
                <a:cubicBezTo>
                  <a:pt x="86" y="31"/>
                  <a:pt x="88" y="33"/>
                  <a:pt x="89" y="34"/>
                </a:cubicBezTo>
                <a:cubicBezTo>
                  <a:pt x="89" y="37"/>
                  <a:pt x="90" y="39"/>
                  <a:pt x="90" y="41"/>
                </a:cubicBezTo>
                <a:cubicBezTo>
                  <a:pt x="91" y="43"/>
                  <a:pt x="91" y="45"/>
                  <a:pt x="91" y="48"/>
                </a:cubicBezTo>
                <a:cubicBezTo>
                  <a:pt x="91" y="60"/>
                  <a:pt x="86" y="72"/>
                  <a:pt x="77" y="80"/>
                </a:cubicBezTo>
                <a:cubicBezTo>
                  <a:pt x="69" y="88"/>
                  <a:pt x="58" y="93"/>
                  <a:pt x="45" y="93"/>
                </a:cubicBezTo>
                <a:cubicBezTo>
                  <a:pt x="33" y="93"/>
                  <a:pt x="21" y="88"/>
                  <a:pt x="13" y="80"/>
                </a:cubicBezTo>
                <a:cubicBezTo>
                  <a:pt x="5" y="72"/>
                  <a:pt x="0" y="60"/>
                  <a:pt x="0" y="48"/>
                </a:cubicBezTo>
                <a:cubicBezTo>
                  <a:pt x="0" y="35"/>
                  <a:pt x="5" y="24"/>
                  <a:pt x="13" y="15"/>
                </a:cubicBezTo>
                <a:cubicBezTo>
                  <a:pt x="21" y="7"/>
                  <a:pt x="33" y="2"/>
                  <a:pt x="45" y="2"/>
                </a:cubicBezTo>
                <a:cubicBezTo>
                  <a:pt x="47" y="2"/>
                  <a:pt x="50" y="2"/>
                  <a:pt x="52" y="3"/>
                </a:cubicBezTo>
                <a:cubicBezTo>
                  <a:pt x="54" y="3"/>
                  <a:pt x="56" y="3"/>
                  <a:pt x="58" y="4"/>
                </a:cubicBezTo>
                <a:cubicBezTo>
                  <a:pt x="60" y="5"/>
                  <a:pt x="61" y="7"/>
                  <a:pt x="61" y="9"/>
                </a:cubicBezTo>
                <a:cubicBezTo>
                  <a:pt x="60" y="10"/>
                  <a:pt x="58" y="12"/>
                  <a:pt x="56" y="11"/>
                </a:cubicBezTo>
                <a:cubicBezTo>
                  <a:pt x="54" y="10"/>
                  <a:pt x="53" y="10"/>
                  <a:pt x="51" y="10"/>
                </a:cubicBezTo>
                <a:cubicBezTo>
                  <a:pt x="49" y="9"/>
                  <a:pt x="47" y="9"/>
                  <a:pt x="45" y="9"/>
                </a:cubicBezTo>
                <a:cubicBezTo>
                  <a:pt x="35" y="9"/>
                  <a:pt x="25" y="14"/>
                  <a:pt x="18" y="21"/>
                </a:cubicBezTo>
                <a:cubicBezTo>
                  <a:pt x="11" y="27"/>
                  <a:pt x="7" y="37"/>
                  <a:pt x="7" y="48"/>
                </a:cubicBezTo>
                <a:cubicBezTo>
                  <a:pt x="7" y="58"/>
                  <a:pt x="11" y="68"/>
                  <a:pt x="18" y="75"/>
                </a:cubicBezTo>
                <a:cubicBezTo>
                  <a:pt x="25" y="82"/>
                  <a:pt x="35" y="86"/>
                  <a:pt x="45" y="86"/>
                </a:cubicBezTo>
                <a:cubicBezTo>
                  <a:pt x="56" y="86"/>
                  <a:pt x="65" y="82"/>
                  <a:pt x="72" y="75"/>
                </a:cubicBezTo>
                <a:cubicBezTo>
                  <a:pt x="79" y="68"/>
                  <a:pt x="83" y="58"/>
                  <a:pt x="83" y="48"/>
                </a:cubicBezTo>
                <a:cubicBezTo>
                  <a:pt x="83" y="46"/>
                  <a:pt x="83" y="44"/>
                  <a:pt x="83" y="42"/>
                </a:cubicBezTo>
                <a:cubicBezTo>
                  <a:pt x="83" y="40"/>
                  <a:pt x="82" y="38"/>
                  <a:pt x="82" y="37"/>
                </a:cubicBezTo>
                <a:close/>
                <a:moveTo>
                  <a:pt x="45" y="35"/>
                </a:moveTo>
                <a:cubicBezTo>
                  <a:pt x="45" y="35"/>
                  <a:pt x="45" y="35"/>
                  <a:pt x="45" y="35"/>
                </a:cubicBezTo>
                <a:cubicBezTo>
                  <a:pt x="47" y="35"/>
                  <a:pt x="50" y="35"/>
                  <a:pt x="51" y="36"/>
                </a:cubicBezTo>
                <a:cubicBezTo>
                  <a:pt x="59" y="28"/>
                  <a:pt x="59" y="28"/>
                  <a:pt x="59" y="28"/>
                </a:cubicBezTo>
                <a:cubicBezTo>
                  <a:pt x="55" y="25"/>
                  <a:pt x="50" y="24"/>
                  <a:pt x="45" y="24"/>
                </a:cubicBezTo>
                <a:cubicBezTo>
                  <a:pt x="39" y="24"/>
                  <a:pt x="33" y="26"/>
                  <a:pt x="28" y="31"/>
                </a:cubicBezTo>
                <a:cubicBezTo>
                  <a:pt x="28" y="31"/>
                  <a:pt x="28" y="31"/>
                  <a:pt x="28" y="31"/>
                </a:cubicBezTo>
                <a:cubicBezTo>
                  <a:pt x="28" y="31"/>
                  <a:pt x="28" y="31"/>
                  <a:pt x="28" y="31"/>
                </a:cubicBezTo>
                <a:cubicBezTo>
                  <a:pt x="24" y="35"/>
                  <a:pt x="21" y="41"/>
                  <a:pt x="21" y="48"/>
                </a:cubicBezTo>
                <a:cubicBezTo>
                  <a:pt x="21" y="54"/>
                  <a:pt x="24" y="60"/>
                  <a:pt x="28" y="65"/>
                </a:cubicBezTo>
                <a:cubicBezTo>
                  <a:pt x="33" y="69"/>
                  <a:pt x="39" y="72"/>
                  <a:pt x="45" y="72"/>
                </a:cubicBezTo>
                <a:cubicBezTo>
                  <a:pt x="52" y="72"/>
                  <a:pt x="58" y="69"/>
                  <a:pt x="62" y="65"/>
                </a:cubicBezTo>
                <a:cubicBezTo>
                  <a:pt x="62" y="65"/>
                  <a:pt x="62" y="65"/>
                  <a:pt x="62" y="65"/>
                </a:cubicBezTo>
                <a:cubicBezTo>
                  <a:pt x="66" y="60"/>
                  <a:pt x="69" y="54"/>
                  <a:pt x="69" y="48"/>
                </a:cubicBezTo>
                <a:cubicBezTo>
                  <a:pt x="69" y="42"/>
                  <a:pt x="67" y="37"/>
                  <a:pt x="65" y="33"/>
                </a:cubicBezTo>
                <a:cubicBezTo>
                  <a:pt x="57" y="41"/>
                  <a:pt x="57" y="41"/>
                  <a:pt x="57" y="41"/>
                </a:cubicBezTo>
                <a:cubicBezTo>
                  <a:pt x="58" y="43"/>
                  <a:pt x="58" y="45"/>
                  <a:pt x="58" y="48"/>
                </a:cubicBezTo>
                <a:cubicBezTo>
                  <a:pt x="58" y="51"/>
                  <a:pt x="57" y="54"/>
                  <a:pt x="54" y="57"/>
                </a:cubicBezTo>
                <a:cubicBezTo>
                  <a:pt x="54" y="57"/>
                  <a:pt x="54" y="57"/>
                  <a:pt x="54" y="57"/>
                </a:cubicBezTo>
                <a:cubicBezTo>
                  <a:pt x="52" y="59"/>
                  <a:pt x="49" y="61"/>
                  <a:pt x="45" y="61"/>
                </a:cubicBezTo>
                <a:cubicBezTo>
                  <a:pt x="42" y="61"/>
                  <a:pt x="38" y="59"/>
                  <a:pt x="36" y="57"/>
                </a:cubicBezTo>
                <a:cubicBezTo>
                  <a:pt x="36" y="57"/>
                  <a:pt x="36" y="57"/>
                  <a:pt x="36" y="57"/>
                </a:cubicBezTo>
                <a:cubicBezTo>
                  <a:pt x="34" y="54"/>
                  <a:pt x="32" y="51"/>
                  <a:pt x="32" y="48"/>
                </a:cubicBezTo>
                <a:cubicBezTo>
                  <a:pt x="32" y="44"/>
                  <a:pt x="34" y="41"/>
                  <a:pt x="36" y="38"/>
                </a:cubicBezTo>
                <a:cubicBezTo>
                  <a:pt x="36" y="38"/>
                  <a:pt x="36" y="38"/>
                  <a:pt x="36" y="38"/>
                </a:cubicBezTo>
                <a:cubicBezTo>
                  <a:pt x="38" y="36"/>
                  <a:pt x="42" y="35"/>
                  <a:pt x="45" y="35"/>
                </a:cubicBezTo>
                <a:close/>
                <a:moveTo>
                  <a:pt x="48" y="39"/>
                </a:moveTo>
                <a:cubicBezTo>
                  <a:pt x="48" y="39"/>
                  <a:pt x="48" y="39"/>
                  <a:pt x="48" y="39"/>
                </a:cubicBezTo>
                <a:cubicBezTo>
                  <a:pt x="47" y="39"/>
                  <a:pt x="46" y="39"/>
                  <a:pt x="45" y="39"/>
                </a:cubicBezTo>
                <a:cubicBezTo>
                  <a:pt x="43" y="39"/>
                  <a:pt x="41" y="40"/>
                  <a:pt x="39" y="42"/>
                </a:cubicBezTo>
                <a:cubicBezTo>
                  <a:pt x="39" y="42"/>
                  <a:pt x="39" y="42"/>
                  <a:pt x="39" y="42"/>
                </a:cubicBezTo>
                <a:cubicBezTo>
                  <a:pt x="37" y="43"/>
                  <a:pt x="36" y="45"/>
                  <a:pt x="36" y="48"/>
                </a:cubicBezTo>
                <a:cubicBezTo>
                  <a:pt x="36" y="50"/>
                  <a:pt x="37" y="52"/>
                  <a:pt x="39" y="54"/>
                </a:cubicBezTo>
                <a:cubicBezTo>
                  <a:pt x="41" y="55"/>
                  <a:pt x="43" y="56"/>
                  <a:pt x="45" y="56"/>
                </a:cubicBezTo>
                <a:cubicBezTo>
                  <a:pt x="48" y="56"/>
                  <a:pt x="50" y="55"/>
                  <a:pt x="51" y="54"/>
                </a:cubicBezTo>
                <a:cubicBezTo>
                  <a:pt x="51" y="54"/>
                  <a:pt x="51" y="54"/>
                  <a:pt x="51" y="54"/>
                </a:cubicBezTo>
                <a:cubicBezTo>
                  <a:pt x="53" y="52"/>
                  <a:pt x="54" y="50"/>
                  <a:pt x="54" y="48"/>
                </a:cubicBezTo>
                <a:cubicBezTo>
                  <a:pt x="54" y="47"/>
                  <a:pt x="54" y="46"/>
                  <a:pt x="53" y="45"/>
                </a:cubicBezTo>
                <a:cubicBezTo>
                  <a:pt x="48" y="50"/>
                  <a:pt x="48" y="50"/>
                  <a:pt x="48" y="50"/>
                </a:cubicBezTo>
                <a:cubicBezTo>
                  <a:pt x="46" y="52"/>
                  <a:pt x="44" y="52"/>
                  <a:pt x="43" y="50"/>
                </a:cubicBezTo>
                <a:cubicBezTo>
                  <a:pt x="41" y="49"/>
                  <a:pt x="41" y="46"/>
                  <a:pt x="43" y="45"/>
                </a:cubicBezTo>
                <a:cubicBezTo>
                  <a:pt x="48" y="39"/>
                  <a:pt x="48" y="39"/>
                  <a:pt x="48" y="39"/>
                </a:cubicBezTo>
                <a:close/>
                <a:moveTo>
                  <a:pt x="77" y="7"/>
                </a:moveTo>
                <a:cubicBezTo>
                  <a:pt x="77" y="7"/>
                  <a:pt x="77" y="7"/>
                  <a:pt x="77" y="7"/>
                </a:cubicBezTo>
                <a:cubicBezTo>
                  <a:pt x="69" y="15"/>
                  <a:pt x="69" y="15"/>
                  <a:pt x="69" y="15"/>
                </a:cubicBezTo>
                <a:cubicBezTo>
                  <a:pt x="70" y="20"/>
                  <a:pt x="70" y="20"/>
                  <a:pt x="70" y="20"/>
                </a:cubicBezTo>
                <a:cubicBezTo>
                  <a:pt x="78" y="12"/>
                  <a:pt x="78" y="12"/>
                  <a:pt x="78" y="12"/>
                </a:cubicBezTo>
                <a:cubicBezTo>
                  <a:pt x="77" y="7"/>
                  <a:pt x="77" y="7"/>
                  <a:pt x="77" y="7"/>
                </a:cubicBezTo>
                <a:close/>
                <a:moveTo>
                  <a:pt x="81" y="15"/>
                </a:moveTo>
                <a:cubicBezTo>
                  <a:pt x="81" y="15"/>
                  <a:pt x="81" y="15"/>
                  <a:pt x="81" y="15"/>
                </a:cubicBezTo>
                <a:cubicBezTo>
                  <a:pt x="73" y="23"/>
                  <a:pt x="73" y="23"/>
                  <a:pt x="73" y="23"/>
                </a:cubicBezTo>
                <a:cubicBezTo>
                  <a:pt x="78" y="24"/>
                  <a:pt x="78" y="24"/>
                  <a:pt x="78" y="24"/>
                </a:cubicBezTo>
                <a:cubicBezTo>
                  <a:pt x="86" y="16"/>
                  <a:pt x="86" y="16"/>
                  <a:pt x="86" y="16"/>
                </a:cubicBezTo>
                <a:cubicBezTo>
                  <a:pt x="81" y="15"/>
                  <a:pt x="81" y="15"/>
                  <a:pt x="81" y="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1" name="Freeform 75"/>
          <p:cNvSpPr>
            <a:spLocks noEditPoints="1"/>
          </p:cNvSpPr>
          <p:nvPr/>
        </p:nvSpPr>
        <p:spPr bwMode="auto">
          <a:xfrm>
            <a:off x="5202238" y="2476500"/>
            <a:ext cx="204787" cy="209550"/>
          </a:xfrm>
          <a:custGeom>
            <a:avLst/>
            <a:gdLst>
              <a:gd name="T0" fmla="*/ 26 w 55"/>
              <a:gd name="T1" fmla="*/ 39 h 56"/>
              <a:gd name="T2" fmla="*/ 25 w 55"/>
              <a:gd name="T3" fmla="*/ 37 h 56"/>
              <a:gd name="T4" fmla="*/ 22 w 55"/>
              <a:gd name="T5" fmla="*/ 37 h 56"/>
              <a:gd name="T6" fmla="*/ 25 w 55"/>
              <a:gd name="T7" fmla="*/ 52 h 56"/>
              <a:gd name="T8" fmla="*/ 17 w 55"/>
              <a:gd name="T9" fmla="*/ 55 h 56"/>
              <a:gd name="T10" fmla="*/ 8 w 55"/>
              <a:gd name="T11" fmla="*/ 37 h 56"/>
              <a:gd name="T12" fmla="*/ 0 w 55"/>
              <a:gd name="T13" fmla="*/ 26 h 56"/>
              <a:gd name="T14" fmla="*/ 3 w 55"/>
              <a:gd name="T15" fmla="*/ 18 h 56"/>
              <a:gd name="T16" fmla="*/ 11 w 55"/>
              <a:gd name="T17" fmla="*/ 15 h 56"/>
              <a:gd name="T18" fmla="*/ 25 w 55"/>
              <a:gd name="T19" fmla="*/ 15 h 56"/>
              <a:gd name="T20" fmla="*/ 44 w 55"/>
              <a:gd name="T21" fmla="*/ 1 h 56"/>
              <a:gd name="T22" fmla="*/ 48 w 55"/>
              <a:gd name="T23" fmla="*/ 2 h 56"/>
              <a:gd name="T24" fmla="*/ 48 w 55"/>
              <a:gd name="T25" fmla="*/ 18 h 56"/>
              <a:gd name="T26" fmla="*/ 52 w 55"/>
              <a:gd name="T27" fmla="*/ 20 h 56"/>
              <a:gd name="T28" fmla="*/ 52 w 55"/>
              <a:gd name="T29" fmla="*/ 32 h 56"/>
              <a:gd name="T30" fmla="*/ 48 w 55"/>
              <a:gd name="T31" fmla="*/ 50 h 56"/>
              <a:gd name="T32" fmla="*/ 44 w 55"/>
              <a:gd name="T33" fmla="*/ 52 h 56"/>
              <a:gd name="T34" fmla="*/ 27 w 55"/>
              <a:gd name="T35" fmla="*/ 33 h 56"/>
              <a:gd name="T36" fmla="*/ 11 w 55"/>
              <a:gd name="T37" fmla="*/ 19 h 56"/>
              <a:gd name="T38" fmla="*/ 4 w 55"/>
              <a:gd name="T39" fmla="*/ 26 h 56"/>
              <a:gd name="T40" fmla="*/ 10 w 55"/>
              <a:gd name="T41" fmla="*/ 33 h 56"/>
              <a:gd name="T42" fmla="*/ 18 w 55"/>
              <a:gd name="T43" fmla="*/ 50 h 56"/>
              <a:gd name="T44" fmla="*/ 22 w 55"/>
              <a:gd name="T45" fmla="*/ 49 h 56"/>
              <a:gd name="T46" fmla="*/ 17 w 55"/>
              <a:gd name="T47" fmla="*/ 35 h 56"/>
              <a:gd name="T48" fmla="*/ 27 w 55"/>
              <a:gd name="T49" fmla="*/ 33 h 56"/>
              <a:gd name="T50" fmla="*/ 29 w 55"/>
              <a:gd name="T51" fmla="*/ 17 h 56"/>
              <a:gd name="T52" fmla="*/ 29 w 55"/>
              <a:gd name="T53" fmla="*/ 35 h 56"/>
              <a:gd name="T54" fmla="*/ 29 w 55"/>
              <a:gd name="T55" fmla="*/ 35 h 56"/>
              <a:gd name="T56" fmla="*/ 43 w 55"/>
              <a:gd name="T57" fmla="*/ 46 h 56"/>
              <a:gd name="T58" fmla="*/ 29 w 55"/>
              <a:gd name="T59" fmla="*/ 16 h 56"/>
              <a:gd name="T60" fmla="*/ 29 w 55"/>
              <a:gd name="T61" fmla="*/ 17 h 56"/>
              <a:gd name="T62" fmla="*/ 48 w 55"/>
              <a:gd name="T63" fmla="*/ 20 h 56"/>
              <a:gd name="T64" fmla="*/ 48 w 55"/>
              <a:gd name="T65" fmla="*/ 32 h 56"/>
              <a:gd name="T66" fmla="*/ 52 w 55"/>
              <a:gd name="T67" fmla="*/ 26 h 56"/>
              <a:gd name="T68" fmla="*/ 50 w 55"/>
              <a:gd name="T6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56">
                <a:moveTo>
                  <a:pt x="44" y="52"/>
                </a:moveTo>
                <a:cubicBezTo>
                  <a:pt x="26" y="39"/>
                  <a:pt x="26" y="39"/>
                  <a:pt x="26" y="39"/>
                </a:cubicBezTo>
                <a:cubicBezTo>
                  <a:pt x="25" y="39"/>
                  <a:pt x="25" y="38"/>
                  <a:pt x="25" y="37"/>
                </a:cubicBezTo>
                <a:cubicBezTo>
                  <a:pt x="25" y="37"/>
                  <a:pt x="25" y="37"/>
                  <a:pt x="25" y="37"/>
                </a:cubicBezTo>
                <a:cubicBezTo>
                  <a:pt x="25" y="37"/>
                  <a:pt x="25" y="37"/>
                  <a:pt x="25" y="37"/>
                </a:cubicBezTo>
                <a:cubicBezTo>
                  <a:pt x="22" y="37"/>
                  <a:pt x="22" y="37"/>
                  <a:pt x="22" y="37"/>
                </a:cubicBezTo>
                <a:cubicBezTo>
                  <a:pt x="27" y="50"/>
                  <a:pt x="27" y="50"/>
                  <a:pt x="27" y="50"/>
                </a:cubicBezTo>
                <a:cubicBezTo>
                  <a:pt x="27" y="51"/>
                  <a:pt x="27" y="52"/>
                  <a:pt x="25" y="52"/>
                </a:cubicBezTo>
                <a:cubicBezTo>
                  <a:pt x="21" y="54"/>
                  <a:pt x="21" y="54"/>
                  <a:pt x="21" y="54"/>
                </a:cubicBezTo>
                <a:cubicBezTo>
                  <a:pt x="17" y="55"/>
                  <a:pt x="17" y="55"/>
                  <a:pt x="17" y="55"/>
                </a:cubicBezTo>
                <a:cubicBezTo>
                  <a:pt x="16" y="56"/>
                  <a:pt x="15" y="55"/>
                  <a:pt x="14" y="54"/>
                </a:cubicBezTo>
                <a:cubicBezTo>
                  <a:pt x="8" y="37"/>
                  <a:pt x="8" y="37"/>
                  <a:pt x="8" y="37"/>
                </a:cubicBezTo>
                <a:cubicBezTo>
                  <a:pt x="6" y="36"/>
                  <a:pt x="4" y="35"/>
                  <a:pt x="3" y="34"/>
                </a:cubicBezTo>
                <a:cubicBezTo>
                  <a:pt x="1" y="32"/>
                  <a:pt x="0" y="29"/>
                  <a:pt x="0" y="26"/>
                </a:cubicBezTo>
                <a:cubicBezTo>
                  <a:pt x="0" y="23"/>
                  <a:pt x="1" y="20"/>
                  <a:pt x="3" y="18"/>
                </a:cubicBezTo>
                <a:cubicBezTo>
                  <a:pt x="3" y="18"/>
                  <a:pt x="3" y="18"/>
                  <a:pt x="3" y="18"/>
                </a:cubicBezTo>
                <a:cubicBezTo>
                  <a:pt x="3" y="18"/>
                  <a:pt x="3" y="18"/>
                  <a:pt x="3" y="18"/>
                </a:cubicBezTo>
                <a:cubicBezTo>
                  <a:pt x="5" y="16"/>
                  <a:pt x="8" y="15"/>
                  <a:pt x="11" y="15"/>
                </a:cubicBezTo>
                <a:cubicBezTo>
                  <a:pt x="25" y="15"/>
                  <a:pt x="25" y="15"/>
                  <a:pt x="25" y="15"/>
                </a:cubicBezTo>
                <a:cubicBezTo>
                  <a:pt x="25" y="15"/>
                  <a:pt x="25" y="15"/>
                  <a:pt x="25" y="15"/>
                </a:cubicBezTo>
                <a:cubicBezTo>
                  <a:pt x="25" y="14"/>
                  <a:pt x="25" y="13"/>
                  <a:pt x="26" y="13"/>
                </a:cubicBezTo>
                <a:cubicBezTo>
                  <a:pt x="44" y="1"/>
                  <a:pt x="44" y="1"/>
                  <a:pt x="44" y="1"/>
                </a:cubicBezTo>
                <a:cubicBezTo>
                  <a:pt x="46" y="0"/>
                  <a:pt x="47" y="0"/>
                  <a:pt x="48" y="1"/>
                </a:cubicBezTo>
                <a:cubicBezTo>
                  <a:pt x="48" y="2"/>
                  <a:pt x="48" y="2"/>
                  <a:pt x="48" y="2"/>
                </a:cubicBezTo>
                <a:cubicBezTo>
                  <a:pt x="48" y="2"/>
                  <a:pt x="48" y="2"/>
                  <a:pt x="48" y="2"/>
                </a:cubicBezTo>
                <a:cubicBezTo>
                  <a:pt x="48" y="18"/>
                  <a:pt x="48" y="18"/>
                  <a:pt x="48" y="18"/>
                </a:cubicBezTo>
                <a:cubicBezTo>
                  <a:pt x="49" y="18"/>
                  <a:pt x="51" y="19"/>
                  <a:pt x="52" y="20"/>
                </a:cubicBezTo>
                <a:cubicBezTo>
                  <a:pt x="52" y="20"/>
                  <a:pt x="52" y="20"/>
                  <a:pt x="52" y="20"/>
                </a:cubicBezTo>
                <a:cubicBezTo>
                  <a:pt x="54" y="21"/>
                  <a:pt x="55" y="24"/>
                  <a:pt x="55" y="26"/>
                </a:cubicBezTo>
                <a:cubicBezTo>
                  <a:pt x="55" y="29"/>
                  <a:pt x="54" y="31"/>
                  <a:pt x="52" y="32"/>
                </a:cubicBezTo>
                <a:cubicBezTo>
                  <a:pt x="51" y="34"/>
                  <a:pt x="49" y="34"/>
                  <a:pt x="48" y="35"/>
                </a:cubicBezTo>
                <a:cubicBezTo>
                  <a:pt x="48" y="50"/>
                  <a:pt x="48" y="50"/>
                  <a:pt x="48" y="50"/>
                </a:cubicBezTo>
                <a:cubicBezTo>
                  <a:pt x="48" y="51"/>
                  <a:pt x="47" y="52"/>
                  <a:pt x="46" y="52"/>
                </a:cubicBezTo>
                <a:cubicBezTo>
                  <a:pt x="45" y="52"/>
                  <a:pt x="45" y="52"/>
                  <a:pt x="44" y="52"/>
                </a:cubicBezTo>
                <a:close/>
                <a:moveTo>
                  <a:pt x="27" y="33"/>
                </a:moveTo>
                <a:cubicBezTo>
                  <a:pt x="27" y="33"/>
                  <a:pt x="27" y="33"/>
                  <a:pt x="27" y="33"/>
                </a:cubicBezTo>
                <a:cubicBezTo>
                  <a:pt x="27" y="19"/>
                  <a:pt x="27" y="19"/>
                  <a:pt x="27" y="19"/>
                </a:cubicBezTo>
                <a:cubicBezTo>
                  <a:pt x="11" y="19"/>
                  <a:pt x="11" y="19"/>
                  <a:pt x="11" y="19"/>
                </a:cubicBezTo>
                <a:cubicBezTo>
                  <a:pt x="9" y="19"/>
                  <a:pt x="7" y="20"/>
                  <a:pt x="6" y="21"/>
                </a:cubicBezTo>
                <a:cubicBezTo>
                  <a:pt x="5" y="23"/>
                  <a:pt x="4" y="24"/>
                  <a:pt x="4" y="26"/>
                </a:cubicBezTo>
                <a:cubicBezTo>
                  <a:pt x="4" y="28"/>
                  <a:pt x="5" y="29"/>
                  <a:pt x="6" y="31"/>
                </a:cubicBezTo>
                <a:cubicBezTo>
                  <a:pt x="7" y="32"/>
                  <a:pt x="9" y="33"/>
                  <a:pt x="10" y="33"/>
                </a:cubicBezTo>
                <a:cubicBezTo>
                  <a:pt x="11" y="33"/>
                  <a:pt x="12" y="34"/>
                  <a:pt x="12" y="34"/>
                </a:cubicBezTo>
                <a:cubicBezTo>
                  <a:pt x="18" y="50"/>
                  <a:pt x="18" y="50"/>
                  <a:pt x="18" y="50"/>
                </a:cubicBezTo>
                <a:cubicBezTo>
                  <a:pt x="20" y="50"/>
                  <a:pt x="20" y="50"/>
                  <a:pt x="20" y="50"/>
                </a:cubicBezTo>
                <a:cubicBezTo>
                  <a:pt x="22" y="49"/>
                  <a:pt x="22" y="49"/>
                  <a:pt x="22" y="49"/>
                </a:cubicBezTo>
                <a:cubicBezTo>
                  <a:pt x="17" y="36"/>
                  <a:pt x="17" y="36"/>
                  <a:pt x="17" y="36"/>
                </a:cubicBezTo>
                <a:cubicBezTo>
                  <a:pt x="17" y="36"/>
                  <a:pt x="17" y="35"/>
                  <a:pt x="17" y="35"/>
                </a:cubicBezTo>
                <a:cubicBezTo>
                  <a:pt x="17" y="34"/>
                  <a:pt x="18" y="33"/>
                  <a:pt x="19" y="33"/>
                </a:cubicBezTo>
                <a:cubicBezTo>
                  <a:pt x="27" y="33"/>
                  <a:pt x="27" y="33"/>
                  <a:pt x="27" y="33"/>
                </a:cubicBezTo>
                <a:close/>
                <a:moveTo>
                  <a:pt x="29" y="17"/>
                </a:moveTo>
                <a:cubicBezTo>
                  <a:pt x="29" y="17"/>
                  <a:pt x="29" y="17"/>
                  <a:pt x="29" y="17"/>
                </a:cubicBezTo>
                <a:cubicBezTo>
                  <a:pt x="29" y="35"/>
                  <a:pt x="29" y="35"/>
                  <a:pt x="29" y="35"/>
                </a:cubicBezTo>
                <a:cubicBezTo>
                  <a:pt x="29" y="35"/>
                  <a:pt x="29" y="35"/>
                  <a:pt x="29" y="35"/>
                </a:cubicBezTo>
                <a:cubicBezTo>
                  <a:pt x="29" y="35"/>
                  <a:pt x="29" y="35"/>
                  <a:pt x="29" y="35"/>
                </a:cubicBezTo>
                <a:cubicBezTo>
                  <a:pt x="29" y="35"/>
                  <a:pt x="29" y="35"/>
                  <a:pt x="29" y="35"/>
                </a:cubicBezTo>
                <a:cubicBezTo>
                  <a:pt x="29" y="36"/>
                  <a:pt x="29" y="36"/>
                  <a:pt x="29" y="36"/>
                </a:cubicBezTo>
                <a:cubicBezTo>
                  <a:pt x="43" y="46"/>
                  <a:pt x="43" y="46"/>
                  <a:pt x="43" y="46"/>
                </a:cubicBezTo>
                <a:cubicBezTo>
                  <a:pt x="43" y="7"/>
                  <a:pt x="43" y="7"/>
                  <a:pt x="43" y="7"/>
                </a:cubicBezTo>
                <a:cubicBezTo>
                  <a:pt x="29" y="16"/>
                  <a:pt x="29" y="16"/>
                  <a:pt x="29" y="16"/>
                </a:cubicBezTo>
                <a:cubicBezTo>
                  <a:pt x="29" y="17"/>
                  <a:pt x="29" y="17"/>
                  <a:pt x="29" y="17"/>
                </a:cubicBezTo>
                <a:cubicBezTo>
                  <a:pt x="29" y="17"/>
                  <a:pt x="29" y="17"/>
                  <a:pt x="29" y="17"/>
                </a:cubicBezTo>
                <a:cubicBezTo>
                  <a:pt x="29" y="17"/>
                  <a:pt x="29" y="17"/>
                  <a:pt x="29" y="17"/>
                </a:cubicBezTo>
                <a:close/>
                <a:moveTo>
                  <a:pt x="48" y="20"/>
                </a:moveTo>
                <a:cubicBezTo>
                  <a:pt x="48" y="20"/>
                  <a:pt x="48" y="20"/>
                  <a:pt x="48" y="20"/>
                </a:cubicBezTo>
                <a:cubicBezTo>
                  <a:pt x="48" y="32"/>
                  <a:pt x="48" y="32"/>
                  <a:pt x="48" y="32"/>
                </a:cubicBezTo>
                <a:cubicBezTo>
                  <a:pt x="49" y="32"/>
                  <a:pt x="49" y="31"/>
                  <a:pt x="50" y="31"/>
                </a:cubicBezTo>
                <a:cubicBezTo>
                  <a:pt x="51" y="29"/>
                  <a:pt x="52" y="28"/>
                  <a:pt x="52" y="26"/>
                </a:cubicBezTo>
                <a:cubicBezTo>
                  <a:pt x="52" y="24"/>
                  <a:pt x="51" y="23"/>
                  <a:pt x="50" y="22"/>
                </a:cubicBezTo>
                <a:cubicBezTo>
                  <a:pt x="50" y="22"/>
                  <a:pt x="50" y="22"/>
                  <a:pt x="50" y="22"/>
                </a:cubicBezTo>
                <a:cubicBezTo>
                  <a:pt x="49" y="21"/>
                  <a:pt x="49" y="21"/>
                  <a:pt x="48" y="2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2" name="Freeform 76"/>
          <p:cNvSpPr>
            <a:spLocks noEditPoints="1"/>
          </p:cNvSpPr>
          <p:nvPr/>
        </p:nvSpPr>
        <p:spPr bwMode="auto">
          <a:xfrm>
            <a:off x="5613400" y="2986088"/>
            <a:ext cx="241300" cy="247650"/>
          </a:xfrm>
          <a:custGeom>
            <a:avLst/>
            <a:gdLst>
              <a:gd name="T0" fmla="*/ 42 w 64"/>
              <a:gd name="T1" fmla="*/ 61 h 66"/>
              <a:gd name="T2" fmla="*/ 32 w 64"/>
              <a:gd name="T3" fmla="*/ 66 h 66"/>
              <a:gd name="T4" fmla="*/ 22 w 64"/>
              <a:gd name="T5" fmla="*/ 61 h 66"/>
              <a:gd name="T6" fmla="*/ 17 w 64"/>
              <a:gd name="T7" fmla="*/ 48 h 66"/>
              <a:gd name="T8" fmla="*/ 32 w 64"/>
              <a:gd name="T9" fmla="*/ 10 h 66"/>
              <a:gd name="T10" fmla="*/ 47 w 64"/>
              <a:gd name="T11" fmla="*/ 48 h 66"/>
              <a:gd name="T12" fmla="*/ 32 w 64"/>
              <a:gd name="T13" fmla="*/ 30 h 66"/>
              <a:gd name="T14" fmla="*/ 39 w 64"/>
              <a:gd name="T15" fmla="*/ 29 h 66"/>
              <a:gd name="T16" fmla="*/ 40 w 64"/>
              <a:gd name="T17" fmla="*/ 33 h 66"/>
              <a:gd name="T18" fmla="*/ 35 w 64"/>
              <a:gd name="T19" fmla="*/ 32 h 66"/>
              <a:gd name="T20" fmla="*/ 29 w 64"/>
              <a:gd name="T21" fmla="*/ 32 h 66"/>
              <a:gd name="T22" fmla="*/ 24 w 64"/>
              <a:gd name="T23" fmla="*/ 33 h 66"/>
              <a:gd name="T24" fmla="*/ 25 w 64"/>
              <a:gd name="T25" fmla="*/ 29 h 66"/>
              <a:gd name="T26" fmla="*/ 32 w 64"/>
              <a:gd name="T27" fmla="*/ 30 h 66"/>
              <a:gd name="T28" fmla="*/ 32 w 64"/>
              <a:gd name="T29" fmla="*/ 8 h 66"/>
              <a:gd name="T30" fmla="*/ 32 w 64"/>
              <a:gd name="T31" fmla="*/ 0 h 66"/>
              <a:gd name="T32" fmla="*/ 46 w 64"/>
              <a:gd name="T33" fmla="*/ 11 h 66"/>
              <a:gd name="T34" fmla="*/ 43 w 64"/>
              <a:gd name="T35" fmla="*/ 9 h 66"/>
              <a:gd name="T36" fmla="*/ 49 w 64"/>
              <a:gd name="T37" fmla="*/ 7 h 66"/>
              <a:gd name="T38" fmla="*/ 55 w 64"/>
              <a:gd name="T39" fmla="*/ 21 h 66"/>
              <a:gd name="T40" fmla="*/ 58 w 64"/>
              <a:gd name="T41" fmla="*/ 16 h 66"/>
              <a:gd name="T42" fmla="*/ 55 w 64"/>
              <a:gd name="T43" fmla="*/ 21 h 66"/>
              <a:gd name="T44" fmla="*/ 56 w 64"/>
              <a:gd name="T45" fmla="*/ 32 h 66"/>
              <a:gd name="T46" fmla="*/ 64 w 64"/>
              <a:gd name="T47" fmla="*/ 32 h 66"/>
              <a:gd name="T48" fmla="*/ 53 w 64"/>
              <a:gd name="T49" fmla="*/ 46 h 66"/>
              <a:gd name="T50" fmla="*/ 55 w 64"/>
              <a:gd name="T51" fmla="*/ 44 h 66"/>
              <a:gd name="T52" fmla="*/ 58 w 64"/>
              <a:gd name="T53" fmla="*/ 49 h 66"/>
              <a:gd name="T54" fmla="*/ 9 w 64"/>
              <a:gd name="T55" fmla="*/ 44 h 66"/>
              <a:gd name="T56" fmla="*/ 6 w 64"/>
              <a:gd name="T57" fmla="*/ 49 h 66"/>
              <a:gd name="T58" fmla="*/ 9 w 64"/>
              <a:gd name="T59" fmla="*/ 44 h 66"/>
              <a:gd name="T60" fmla="*/ 8 w 64"/>
              <a:gd name="T61" fmla="*/ 32 h 66"/>
              <a:gd name="T62" fmla="*/ 0 w 64"/>
              <a:gd name="T63" fmla="*/ 32 h 66"/>
              <a:gd name="T64" fmla="*/ 11 w 64"/>
              <a:gd name="T65" fmla="*/ 18 h 66"/>
              <a:gd name="T66" fmla="*/ 9 w 64"/>
              <a:gd name="T67" fmla="*/ 21 h 66"/>
              <a:gd name="T68" fmla="*/ 6 w 64"/>
              <a:gd name="T69" fmla="*/ 16 h 66"/>
              <a:gd name="T70" fmla="*/ 21 w 64"/>
              <a:gd name="T71" fmla="*/ 9 h 66"/>
              <a:gd name="T72" fmla="*/ 15 w 64"/>
              <a:gd name="T73" fmla="*/ 7 h 66"/>
              <a:gd name="T74" fmla="*/ 21 w 64"/>
              <a:gd name="T75" fmla="*/ 9 h 66"/>
              <a:gd name="T76" fmla="*/ 41 w 64"/>
              <a:gd name="T77" fmla="*/ 46 h 66"/>
              <a:gd name="T78" fmla="*/ 44 w 64"/>
              <a:gd name="T79" fmla="*/ 21 h 66"/>
              <a:gd name="T80" fmla="*/ 15 w 64"/>
              <a:gd name="T81" fmla="*/ 32 h 66"/>
              <a:gd name="T82" fmla="*/ 23 w 64"/>
              <a:gd name="T83" fmla="*/ 47 h 66"/>
              <a:gd name="T84" fmla="*/ 25 w 64"/>
              <a:gd name="T85" fmla="*/ 53 h 66"/>
              <a:gd name="T86" fmla="*/ 27 w 64"/>
              <a:gd name="T87" fmla="*/ 56 h 66"/>
              <a:gd name="T88" fmla="*/ 31 w 64"/>
              <a:gd name="T89" fmla="*/ 60 h 66"/>
              <a:gd name="T90" fmla="*/ 33 w 64"/>
              <a:gd name="T91" fmla="*/ 60 h 66"/>
              <a:gd name="T92" fmla="*/ 34 w 64"/>
              <a:gd name="T93" fmla="*/ 58 h 66"/>
              <a:gd name="T94" fmla="*/ 39 w 64"/>
              <a:gd name="T95"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6">
                <a:moveTo>
                  <a:pt x="45" y="50"/>
                </a:moveTo>
                <a:cubicBezTo>
                  <a:pt x="45" y="58"/>
                  <a:pt x="45" y="58"/>
                  <a:pt x="45" y="58"/>
                </a:cubicBezTo>
                <a:cubicBezTo>
                  <a:pt x="45" y="60"/>
                  <a:pt x="43" y="61"/>
                  <a:pt x="42" y="61"/>
                </a:cubicBezTo>
                <a:cubicBezTo>
                  <a:pt x="39" y="61"/>
                  <a:pt x="39" y="61"/>
                  <a:pt x="39" y="61"/>
                </a:cubicBezTo>
                <a:cubicBezTo>
                  <a:pt x="38" y="62"/>
                  <a:pt x="38" y="63"/>
                  <a:pt x="37" y="64"/>
                </a:cubicBezTo>
                <a:cubicBezTo>
                  <a:pt x="36" y="65"/>
                  <a:pt x="34" y="66"/>
                  <a:pt x="32" y="66"/>
                </a:cubicBezTo>
                <a:cubicBezTo>
                  <a:pt x="30" y="66"/>
                  <a:pt x="28" y="65"/>
                  <a:pt x="27" y="64"/>
                </a:cubicBezTo>
                <a:cubicBezTo>
                  <a:pt x="26" y="63"/>
                  <a:pt x="26" y="62"/>
                  <a:pt x="25" y="61"/>
                </a:cubicBezTo>
                <a:cubicBezTo>
                  <a:pt x="22" y="61"/>
                  <a:pt x="22" y="61"/>
                  <a:pt x="22" y="61"/>
                </a:cubicBezTo>
                <a:cubicBezTo>
                  <a:pt x="21" y="61"/>
                  <a:pt x="19" y="60"/>
                  <a:pt x="19" y="58"/>
                </a:cubicBezTo>
                <a:cubicBezTo>
                  <a:pt x="19" y="50"/>
                  <a:pt x="19" y="50"/>
                  <a:pt x="19" y="50"/>
                </a:cubicBezTo>
                <a:cubicBezTo>
                  <a:pt x="18" y="49"/>
                  <a:pt x="17" y="49"/>
                  <a:pt x="17" y="48"/>
                </a:cubicBezTo>
                <a:cubicBezTo>
                  <a:pt x="12" y="44"/>
                  <a:pt x="10" y="38"/>
                  <a:pt x="10" y="32"/>
                </a:cubicBezTo>
                <a:cubicBezTo>
                  <a:pt x="10" y="26"/>
                  <a:pt x="12" y="21"/>
                  <a:pt x="17" y="17"/>
                </a:cubicBezTo>
                <a:cubicBezTo>
                  <a:pt x="21" y="13"/>
                  <a:pt x="26" y="10"/>
                  <a:pt x="32" y="10"/>
                </a:cubicBezTo>
                <a:cubicBezTo>
                  <a:pt x="38" y="10"/>
                  <a:pt x="43" y="13"/>
                  <a:pt x="47" y="17"/>
                </a:cubicBezTo>
                <a:cubicBezTo>
                  <a:pt x="52" y="21"/>
                  <a:pt x="54" y="26"/>
                  <a:pt x="54" y="32"/>
                </a:cubicBezTo>
                <a:cubicBezTo>
                  <a:pt x="54" y="38"/>
                  <a:pt x="52" y="44"/>
                  <a:pt x="47" y="48"/>
                </a:cubicBezTo>
                <a:cubicBezTo>
                  <a:pt x="47" y="49"/>
                  <a:pt x="46" y="49"/>
                  <a:pt x="45" y="50"/>
                </a:cubicBezTo>
                <a:close/>
                <a:moveTo>
                  <a:pt x="32" y="30"/>
                </a:moveTo>
                <a:cubicBezTo>
                  <a:pt x="32" y="30"/>
                  <a:pt x="32" y="30"/>
                  <a:pt x="32" y="30"/>
                </a:cubicBezTo>
                <a:cubicBezTo>
                  <a:pt x="32" y="29"/>
                  <a:pt x="33" y="29"/>
                  <a:pt x="33" y="29"/>
                </a:cubicBezTo>
                <a:cubicBezTo>
                  <a:pt x="34" y="29"/>
                  <a:pt x="35" y="28"/>
                  <a:pt x="36" y="28"/>
                </a:cubicBezTo>
                <a:cubicBezTo>
                  <a:pt x="37" y="28"/>
                  <a:pt x="38" y="29"/>
                  <a:pt x="39" y="29"/>
                </a:cubicBezTo>
                <a:cubicBezTo>
                  <a:pt x="40" y="29"/>
                  <a:pt x="41" y="30"/>
                  <a:pt x="42" y="31"/>
                </a:cubicBezTo>
                <a:cubicBezTo>
                  <a:pt x="42" y="31"/>
                  <a:pt x="42" y="32"/>
                  <a:pt x="42" y="33"/>
                </a:cubicBezTo>
                <a:cubicBezTo>
                  <a:pt x="41" y="33"/>
                  <a:pt x="40" y="33"/>
                  <a:pt x="40" y="33"/>
                </a:cubicBezTo>
                <a:cubicBezTo>
                  <a:pt x="39" y="32"/>
                  <a:pt x="39" y="32"/>
                  <a:pt x="38" y="32"/>
                </a:cubicBezTo>
                <a:cubicBezTo>
                  <a:pt x="38" y="32"/>
                  <a:pt x="37" y="32"/>
                  <a:pt x="36" y="32"/>
                </a:cubicBezTo>
                <a:cubicBezTo>
                  <a:pt x="36" y="32"/>
                  <a:pt x="35" y="32"/>
                  <a:pt x="35" y="32"/>
                </a:cubicBezTo>
                <a:cubicBezTo>
                  <a:pt x="34" y="32"/>
                  <a:pt x="34" y="32"/>
                  <a:pt x="33" y="33"/>
                </a:cubicBezTo>
                <a:cubicBezTo>
                  <a:pt x="32" y="33"/>
                  <a:pt x="31" y="33"/>
                  <a:pt x="31" y="33"/>
                </a:cubicBezTo>
                <a:cubicBezTo>
                  <a:pt x="30" y="32"/>
                  <a:pt x="30" y="32"/>
                  <a:pt x="29" y="32"/>
                </a:cubicBezTo>
                <a:cubicBezTo>
                  <a:pt x="29" y="32"/>
                  <a:pt x="28" y="32"/>
                  <a:pt x="28" y="32"/>
                </a:cubicBezTo>
                <a:cubicBezTo>
                  <a:pt x="27" y="32"/>
                  <a:pt x="26" y="32"/>
                  <a:pt x="26" y="32"/>
                </a:cubicBezTo>
                <a:cubicBezTo>
                  <a:pt x="25" y="32"/>
                  <a:pt x="25" y="32"/>
                  <a:pt x="24" y="33"/>
                </a:cubicBezTo>
                <a:cubicBezTo>
                  <a:pt x="24" y="33"/>
                  <a:pt x="23" y="33"/>
                  <a:pt x="22" y="33"/>
                </a:cubicBezTo>
                <a:cubicBezTo>
                  <a:pt x="22" y="32"/>
                  <a:pt x="22" y="31"/>
                  <a:pt x="22" y="31"/>
                </a:cubicBezTo>
                <a:cubicBezTo>
                  <a:pt x="23" y="30"/>
                  <a:pt x="24" y="29"/>
                  <a:pt x="25" y="29"/>
                </a:cubicBezTo>
                <a:cubicBezTo>
                  <a:pt x="26" y="29"/>
                  <a:pt x="27" y="28"/>
                  <a:pt x="28" y="28"/>
                </a:cubicBezTo>
                <a:cubicBezTo>
                  <a:pt x="29" y="28"/>
                  <a:pt x="30" y="29"/>
                  <a:pt x="31" y="29"/>
                </a:cubicBezTo>
                <a:cubicBezTo>
                  <a:pt x="31" y="29"/>
                  <a:pt x="32" y="29"/>
                  <a:pt x="32" y="30"/>
                </a:cubicBezTo>
                <a:close/>
                <a:moveTo>
                  <a:pt x="34" y="7"/>
                </a:moveTo>
                <a:cubicBezTo>
                  <a:pt x="34" y="7"/>
                  <a:pt x="34" y="7"/>
                  <a:pt x="34" y="7"/>
                </a:cubicBezTo>
                <a:cubicBezTo>
                  <a:pt x="34" y="8"/>
                  <a:pt x="33" y="8"/>
                  <a:pt x="32" y="8"/>
                </a:cubicBezTo>
                <a:cubicBezTo>
                  <a:pt x="31" y="8"/>
                  <a:pt x="30" y="8"/>
                  <a:pt x="30" y="7"/>
                </a:cubicBezTo>
                <a:cubicBezTo>
                  <a:pt x="30" y="2"/>
                  <a:pt x="30" y="2"/>
                  <a:pt x="30" y="2"/>
                </a:cubicBezTo>
                <a:cubicBezTo>
                  <a:pt x="30" y="1"/>
                  <a:pt x="31" y="0"/>
                  <a:pt x="32" y="0"/>
                </a:cubicBezTo>
                <a:cubicBezTo>
                  <a:pt x="33" y="0"/>
                  <a:pt x="34" y="1"/>
                  <a:pt x="34" y="2"/>
                </a:cubicBezTo>
                <a:cubicBezTo>
                  <a:pt x="34" y="7"/>
                  <a:pt x="34" y="7"/>
                  <a:pt x="34" y="7"/>
                </a:cubicBezTo>
                <a:close/>
                <a:moveTo>
                  <a:pt x="46" y="11"/>
                </a:moveTo>
                <a:cubicBezTo>
                  <a:pt x="46" y="11"/>
                  <a:pt x="46" y="11"/>
                  <a:pt x="46" y="11"/>
                </a:cubicBezTo>
                <a:cubicBezTo>
                  <a:pt x="46" y="12"/>
                  <a:pt x="45" y="12"/>
                  <a:pt x="44" y="12"/>
                </a:cubicBezTo>
                <a:cubicBezTo>
                  <a:pt x="43" y="11"/>
                  <a:pt x="43" y="10"/>
                  <a:pt x="43" y="9"/>
                </a:cubicBezTo>
                <a:cubicBezTo>
                  <a:pt x="46" y="5"/>
                  <a:pt x="46" y="5"/>
                  <a:pt x="46" y="5"/>
                </a:cubicBezTo>
                <a:cubicBezTo>
                  <a:pt x="46" y="4"/>
                  <a:pt x="47" y="4"/>
                  <a:pt x="48" y="5"/>
                </a:cubicBezTo>
                <a:cubicBezTo>
                  <a:pt x="49" y="5"/>
                  <a:pt x="49" y="6"/>
                  <a:pt x="49" y="7"/>
                </a:cubicBezTo>
                <a:cubicBezTo>
                  <a:pt x="46" y="11"/>
                  <a:pt x="46" y="11"/>
                  <a:pt x="46" y="11"/>
                </a:cubicBezTo>
                <a:close/>
                <a:moveTo>
                  <a:pt x="55" y="21"/>
                </a:moveTo>
                <a:cubicBezTo>
                  <a:pt x="55" y="21"/>
                  <a:pt x="55" y="21"/>
                  <a:pt x="55" y="21"/>
                </a:cubicBezTo>
                <a:cubicBezTo>
                  <a:pt x="54" y="21"/>
                  <a:pt x="53" y="21"/>
                  <a:pt x="53" y="20"/>
                </a:cubicBezTo>
                <a:cubicBezTo>
                  <a:pt x="52" y="20"/>
                  <a:pt x="53" y="19"/>
                  <a:pt x="53" y="18"/>
                </a:cubicBezTo>
                <a:cubicBezTo>
                  <a:pt x="58" y="16"/>
                  <a:pt x="58" y="16"/>
                  <a:pt x="58" y="16"/>
                </a:cubicBezTo>
                <a:cubicBezTo>
                  <a:pt x="58" y="15"/>
                  <a:pt x="59" y="16"/>
                  <a:pt x="60" y="16"/>
                </a:cubicBezTo>
                <a:cubicBezTo>
                  <a:pt x="60" y="17"/>
                  <a:pt x="60" y="18"/>
                  <a:pt x="59" y="18"/>
                </a:cubicBezTo>
                <a:cubicBezTo>
                  <a:pt x="55" y="21"/>
                  <a:pt x="55" y="21"/>
                  <a:pt x="55" y="21"/>
                </a:cubicBezTo>
                <a:close/>
                <a:moveTo>
                  <a:pt x="57" y="34"/>
                </a:moveTo>
                <a:cubicBezTo>
                  <a:pt x="57" y="34"/>
                  <a:pt x="57" y="34"/>
                  <a:pt x="57" y="34"/>
                </a:cubicBezTo>
                <a:cubicBezTo>
                  <a:pt x="57" y="34"/>
                  <a:pt x="56" y="33"/>
                  <a:pt x="56" y="32"/>
                </a:cubicBezTo>
                <a:cubicBezTo>
                  <a:pt x="56" y="31"/>
                  <a:pt x="57" y="31"/>
                  <a:pt x="57" y="31"/>
                </a:cubicBezTo>
                <a:cubicBezTo>
                  <a:pt x="62" y="31"/>
                  <a:pt x="62" y="31"/>
                  <a:pt x="62" y="31"/>
                </a:cubicBezTo>
                <a:cubicBezTo>
                  <a:pt x="63" y="31"/>
                  <a:pt x="64" y="31"/>
                  <a:pt x="64" y="32"/>
                </a:cubicBezTo>
                <a:cubicBezTo>
                  <a:pt x="64" y="33"/>
                  <a:pt x="63" y="34"/>
                  <a:pt x="62" y="34"/>
                </a:cubicBezTo>
                <a:cubicBezTo>
                  <a:pt x="57" y="34"/>
                  <a:pt x="57" y="34"/>
                  <a:pt x="57" y="34"/>
                </a:cubicBezTo>
                <a:close/>
                <a:moveTo>
                  <a:pt x="53" y="46"/>
                </a:moveTo>
                <a:cubicBezTo>
                  <a:pt x="53" y="46"/>
                  <a:pt x="53" y="46"/>
                  <a:pt x="53" y="46"/>
                </a:cubicBezTo>
                <a:cubicBezTo>
                  <a:pt x="53" y="46"/>
                  <a:pt x="52" y="45"/>
                  <a:pt x="53" y="44"/>
                </a:cubicBezTo>
                <a:cubicBezTo>
                  <a:pt x="53" y="44"/>
                  <a:pt x="54" y="43"/>
                  <a:pt x="55" y="44"/>
                </a:cubicBezTo>
                <a:cubicBezTo>
                  <a:pt x="59" y="46"/>
                  <a:pt x="59" y="46"/>
                  <a:pt x="59" y="46"/>
                </a:cubicBezTo>
                <a:cubicBezTo>
                  <a:pt x="60" y="47"/>
                  <a:pt x="60" y="48"/>
                  <a:pt x="60" y="48"/>
                </a:cubicBezTo>
                <a:cubicBezTo>
                  <a:pt x="59" y="49"/>
                  <a:pt x="58" y="49"/>
                  <a:pt x="58" y="49"/>
                </a:cubicBezTo>
                <a:cubicBezTo>
                  <a:pt x="53" y="46"/>
                  <a:pt x="53" y="46"/>
                  <a:pt x="53" y="46"/>
                </a:cubicBezTo>
                <a:close/>
                <a:moveTo>
                  <a:pt x="9" y="44"/>
                </a:moveTo>
                <a:cubicBezTo>
                  <a:pt x="9" y="44"/>
                  <a:pt x="9" y="44"/>
                  <a:pt x="9" y="44"/>
                </a:cubicBezTo>
                <a:cubicBezTo>
                  <a:pt x="10" y="43"/>
                  <a:pt x="11" y="44"/>
                  <a:pt x="11" y="44"/>
                </a:cubicBezTo>
                <a:cubicBezTo>
                  <a:pt x="12" y="45"/>
                  <a:pt x="11" y="46"/>
                  <a:pt x="11" y="46"/>
                </a:cubicBezTo>
                <a:cubicBezTo>
                  <a:pt x="6" y="49"/>
                  <a:pt x="6" y="49"/>
                  <a:pt x="6" y="49"/>
                </a:cubicBezTo>
                <a:cubicBezTo>
                  <a:pt x="6" y="49"/>
                  <a:pt x="5" y="49"/>
                  <a:pt x="4" y="48"/>
                </a:cubicBezTo>
                <a:cubicBezTo>
                  <a:pt x="4" y="48"/>
                  <a:pt x="4" y="47"/>
                  <a:pt x="5" y="46"/>
                </a:cubicBezTo>
                <a:cubicBezTo>
                  <a:pt x="9" y="44"/>
                  <a:pt x="9" y="44"/>
                  <a:pt x="9" y="44"/>
                </a:cubicBezTo>
                <a:close/>
                <a:moveTo>
                  <a:pt x="7" y="31"/>
                </a:moveTo>
                <a:cubicBezTo>
                  <a:pt x="7" y="31"/>
                  <a:pt x="7" y="31"/>
                  <a:pt x="7" y="31"/>
                </a:cubicBezTo>
                <a:cubicBezTo>
                  <a:pt x="7" y="31"/>
                  <a:pt x="8" y="31"/>
                  <a:pt x="8" y="32"/>
                </a:cubicBezTo>
                <a:cubicBezTo>
                  <a:pt x="8" y="33"/>
                  <a:pt x="7" y="34"/>
                  <a:pt x="7" y="34"/>
                </a:cubicBezTo>
                <a:cubicBezTo>
                  <a:pt x="2" y="34"/>
                  <a:pt x="2" y="34"/>
                  <a:pt x="2" y="34"/>
                </a:cubicBezTo>
                <a:cubicBezTo>
                  <a:pt x="1" y="34"/>
                  <a:pt x="0" y="33"/>
                  <a:pt x="0" y="32"/>
                </a:cubicBezTo>
                <a:cubicBezTo>
                  <a:pt x="0" y="31"/>
                  <a:pt x="1" y="31"/>
                  <a:pt x="2" y="31"/>
                </a:cubicBezTo>
                <a:cubicBezTo>
                  <a:pt x="7" y="31"/>
                  <a:pt x="7" y="31"/>
                  <a:pt x="7" y="31"/>
                </a:cubicBezTo>
                <a:close/>
                <a:moveTo>
                  <a:pt x="11" y="18"/>
                </a:moveTo>
                <a:cubicBezTo>
                  <a:pt x="11" y="18"/>
                  <a:pt x="11" y="18"/>
                  <a:pt x="11" y="18"/>
                </a:cubicBezTo>
                <a:cubicBezTo>
                  <a:pt x="11" y="19"/>
                  <a:pt x="12" y="20"/>
                  <a:pt x="11" y="20"/>
                </a:cubicBezTo>
                <a:cubicBezTo>
                  <a:pt x="11" y="21"/>
                  <a:pt x="10" y="21"/>
                  <a:pt x="9" y="21"/>
                </a:cubicBezTo>
                <a:cubicBezTo>
                  <a:pt x="5" y="18"/>
                  <a:pt x="5" y="18"/>
                  <a:pt x="5" y="18"/>
                </a:cubicBezTo>
                <a:cubicBezTo>
                  <a:pt x="4" y="18"/>
                  <a:pt x="4" y="17"/>
                  <a:pt x="4" y="16"/>
                </a:cubicBezTo>
                <a:cubicBezTo>
                  <a:pt x="5" y="16"/>
                  <a:pt x="6" y="15"/>
                  <a:pt x="6" y="16"/>
                </a:cubicBezTo>
                <a:cubicBezTo>
                  <a:pt x="11" y="18"/>
                  <a:pt x="11" y="18"/>
                  <a:pt x="11" y="18"/>
                </a:cubicBezTo>
                <a:close/>
                <a:moveTo>
                  <a:pt x="21" y="9"/>
                </a:moveTo>
                <a:cubicBezTo>
                  <a:pt x="21" y="9"/>
                  <a:pt x="21" y="9"/>
                  <a:pt x="21" y="9"/>
                </a:cubicBezTo>
                <a:cubicBezTo>
                  <a:pt x="21" y="10"/>
                  <a:pt x="21" y="11"/>
                  <a:pt x="20" y="12"/>
                </a:cubicBezTo>
                <a:cubicBezTo>
                  <a:pt x="19" y="12"/>
                  <a:pt x="18" y="12"/>
                  <a:pt x="18" y="11"/>
                </a:cubicBezTo>
                <a:cubicBezTo>
                  <a:pt x="15" y="7"/>
                  <a:pt x="15" y="7"/>
                  <a:pt x="15" y="7"/>
                </a:cubicBezTo>
                <a:cubicBezTo>
                  <a:pt x="15" y="6"/>
                  <a:pt x="15" y="5"/>
                  <a:pt x="16" y="5"/>
                </a:cubicBezTo>
                <a:cubicBezTo>
                  <a:pt x="17" y="4"/>
                  <a:pt x="18" y="4"/>
                  <a:pt x="18" y="5"/>
                </a:cubicBezTo>
                <a:cubicBezTo>
                  <a:pt x="21" y="9"/>
                  <a:pt x="21" y="9"/>
                  <a:pt x="21" y="9"/>
                </a:cubicBezTo>
                <a:close/>
                <a:moveTo>
                  <a:pt x="41" y="47"/>
                </a:moveTo>
                <a:cubicBezTo>
                  <a:pt x="41" y="47"/>
                  <a:pt x="41" y="47"/>
                  <a:pt x="41" y="47"/>
                </a:cubicBezTo>
                <a:cubicBezTo>
                  <a:pt x="41" y="46"/>
                  <a:pt x="41" y="46"/>
                  <a:pt x="41" y="46"/>
                </a:cubicBezTo>
                <a:cubicBezTo>
                  <a:pt x="42" y="46"/>
                  <a:pt x="43" y="45"/>
                  <a:pt x="44" y="44"/>
                </a:cubicBezTo>
                <a:cubicBezTo>
                  <a:pt x="47" y="41"/>
                  <a:pt x="49" y="37"/>
                  <a:pt x="49" y="32"/>
                </a:cubicBezTo>
                <a:cubicBezTo>
                  <a:pt x="49" y="28"/>
                  <a:pt x="47" y="24"/>
                  <a:pt x="44" y="21"/>
                </a:cubicBezTo>
                <a:cubicBezTo>
                  <a:pt x="41" y="17"/>
                  <a:pt x="36" y="16"/>
                  <a:pt x="32" y="16"/>
                </a:cubicBezTo>
                <a:cubicBezTo>
                  <a:pt x="28" y="16"/>
                  <a:pt x="23" y="17"/>
                  <a:pt x="20" y="21"/>
                </a:cubicBezTo>
                <a:cubicBezTo>
                  <a:pt x="17" y="24"/>
                  <a:pt x="15" y="28"/>
                  <a:pt x="15" y="32"/>
                </a:cubicBezTo>
                <a:cubicBezTo>
                  <a:pt x="15" y="37"/>
                  <a:pt x="17" y="41"/>
                  <a:pt x="20" y="44"/>
                </a:cubicBezTo>
                <a:cubicBezTo>
                  <a:pt x="21" y="45"/>
                  <a:pt x="22" y="46"/>
                  <a:pt x="23" y="46"/>
                </a:cubicBezTo>
                <a:cubicBezTo>
                  <a:pt x="23" y="47"/>
                  <a:pt x="23" y="47"/>
                  <a:pt x="23" y="47"/>
                </a:cubicBezTo>
                <a:cubicBezTo>
                  <a:pt x="26" y="48"/>
                  <a:pt x="29" y="49"/>
                  <a:pt x="32" y="49"/>
                </a:cubicBezTo>
                <a:cubicBezTo>
                  <a:pt x="35" y="49"/>
                  <a:pt x="38" y="48"/>
                  <a:pt x="41" y="47"/>
                </a:cubicBezTo>
                <a:close/>
                <a:moveTo>
                  <a:pt x="25" y="53"/>
                </a:moveTo>
                <a:cubicBezTo>
                  <a:pt x="25" y="53"/>
                  <a:pt x="25" y="53"/>
                  <a:pt x="25" y="53"/>
                </a:cubicBezTo>
                <a:cubicBezTo>
                  <a:pt x="25" y="56"/>
                  <a:pt x="25" y="56"/>
                  <a:pt x="25" y="56"/>
                </a:cubicBezTo>
                <a:cubicBezTo>
                  <a:pt x="27" y="56"/>
                  <a:pt x="27" y="56"/>
                  <a:pt x="27" y="56"/>
                </a:cubicBezTo>
                <a:cubicBezTo>
                  <a:pt x="29" y="56"/>
                  <a:pt x="30" y="57"/>
                  <a:pt x="30" y="58"/>
                </a:cubicBezTo>
                <a:cubicBezTo>
                  <a:pt x="30" y="59"/>
                  <a:pt x="30" y="59"/>
                  <a:pt x="30" y="59"/>
                </a:cubicBezTo>
                <a:cubicBezTo>
                  <a:pt x="30" y="59"/>
                  <a:pt x="30" y="59"/>
                  <a:pt x="31" y="60"/>
                </a:cubicBezTo>
                <a:cubicBezTo>
                  <a:pt x="31" y="60"/>
                  <a:pt x="31" y="60"/>
                  <a:pt x="31" y="60"/>
                </a:cubicBezTo>
                <a:cubicBezTo>
                  <a:pt x="31" y="60"/>
                  <a:pt x="31" y="60"/>
                  <a:pt x="32" y="60"/>
                </a:cubicBezTo>
                <a:cubicBezTo>
                  <a:pt x="32" y="60"/>
                  <a:pt x="33" y="60"/>
                  <a:pt x="33" y="60"/>
                </a:cubicBezTo>
                <a:cubicBezTo>
                  <a:pt x="33" y="60"/>
                  <a:pt x="33" y="60"/>
                  <a:pt x="33" y="60"/>
                </a:cubicBezTo>
                <a:cubicBezTo>
                  <a:pt x="34" y="59"/>
                  <a:pt x="34" y="59"/>
                  <a:pt x="34" y="59"/>
                </a:cubicBezTo>
                <a:cubicBezTo>
                  <a:pt x="34" y="58"/>
                  <a:pt x="34" y="58"/>
                  <a:pt x="34" y="58"/>
                </a:cubicBezTo>
                <a:cubicBezTo>
                  <a:pt x="34" y="57"/>
                  <a:pt x="35" y="56"/>
                  <a:pt x="37" y="56"/>
                </a:cubicBezTo>
                <a:cubicBezTo>
                  <a:pt x="39" y="56"/>
                  <a:pt x="39" y="56"/>
                  <a:pt x="39" y="56"/>
                </a:cubicBezTo>
                <a:cubicBezTo>
                  <a:pt x="39" y="53"/>
                  <a:pt x="39" y="53"/>
                  <a:pt x="39" y="53"/>
                </a:cubicBezTo>
                <a:cubicBezTo>
                  <a:pt x="37" y="54"/>
                  <a:pt x="35" y="54"/>
                  <a:pt x="32" y="54"/>
                </a:cubicBezTo>
                <a:cubicBezTo>
                  <a:pt x="29" y="54"/>
                  <a:pt x="27" y="54"/>
                  <a:pt x="2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3" name="Freeform 77"/>
          <p:cNvSpPr>
            <a:spLocks noEditPoints="1"/>
          </p:cNvSpPr>
          <p:nvPr/>
        </p:nvSpPr>
        <p:spPr bwMode="auto">
          <a:xfrm>
            <a:off x="3468688" y="3927475"/>
            <a:ext cx="255587" cy="258763"/>
          </a:xfrm>
          <a:custGeom>
            <a:avLst/>
            <a:gdLst>
              <a:gd name="T0" fmla="*/ 9 w 68"/>
              <a:gd name="T1" fmla="*/ 50 h 69"/>
              <a:gd name="T2" fmla="*/ 5 w 68"/>
              <a:gd name="T3" fmla="*/ 56 h 69"/>
              <a:gd name="T4" fmla="*/ 2 w 68"/>
              <a:gd name="T5" fmla="*/ 54 h 69"/>
              <a:gd name="T6" fmla="*/ 55 w 68"/>
              <a:gd name="T7" fmla="*/ 23 h 69"/>
              <a:gd name="T8" fmla="*/ 45 w 68"/>
              <a:gd name="T9" fmla="*/ 33 h 69"/>
              <a:gd name="T10" fmla="*/ 45 w 68"/>
              <a:gd name="T11" fmla="*/ 14 h 69"/>
              <a:gd name="T12" fmla="*/ 45 w 68"/>
              <a:gd name="T13" fmla="*/ 17 h 69"/>
              <a:gd name="T14" fmla="*/ 39 w 68"/>
              <a:gd name="T15" fmla="*/ 23 h 69"/>
              <a:gd name="T16" fmla="*/ 52 w 68"/>
              <a:gd name="T17" fmla="*/ 23 h 69"/>
              <a:gd name="T18" fmla="*/ 9 w 68"/>
              <a:gd name="T19" fmla="*/ 45 h 69"/>
              <a:gd name="T20" fmla="*/ 10 w 68"/>
              <a:gd name="T21" fmla="*/ 39 h 69"/>
              <a:gd name="T22" fmla="*/ 10 w 68"/>
              <a:gd name="T23" fmla="*/ 37 h 69"/>
              <a:gd name="T24" fmla="*/ 2 w 68"/>
              <a:gd name="T25" fmla="*/ 39 h 69"/>
              <a:gd name="T26" fmla="*/ 0 w 68"/>
              <a:gd name="T27" fmla="*/ 28 h 69"/>
              <a:gd name="T28" fmla="*/ 5 w 68"/>
              <a:gd name="T29" fmla="*/ 19 h 69"/>
              <a:gd name="T30" fmla="*/ 14 w 68"/>
              <a:gd name="T31" fmla="*/ 14 h 69"/>
              <a:gd name="T32" fmla="*/ 22 w 68"/>
              <a:gd name="T33" fmla="*/ 14 h 69"/>
              <a:gd name="T34" fmla="*/ 22 w 68"/>
              <a:gd name="T35" fmla="*/ 14 h 69"/>
              <a:gd name="T36" fmla="*/ 64 w 68"/>
              <a:gd name="T37" fmla="*/ 2 h 69"/>
              <a:gd name="T38" fmla="*/ 66 w 68"/>
              <a:gd name="T39" fmla="*/ 4 h 69"/>
              <a:gd name="T40" fmla="*/ 66 w 68"/>
              <a:gd name="T41" fmla="*/ 27 h 69"/>
              <a:gd name="T42" fmla="*/ 55 w 68"/>
              <a:gd name="T43" fmla="*/ 47 h 69"/>
              <a:gd name="T44" fmla="*/ 55 w 68"/>
              <a:gd name="T45" fmla="*/ 55 h 69"/>
              <a:gd name="T46" fmla="*/ 50 w 68"/>
              <a:gd name="T47" fmla="*/ 64 h 69"/>
              <a:gd name="T48" fmla="*/ 30 w 68"/>
              <a:gd name="T49" fmla="*/ 67 h 69"/>
              <a:gd name="T50" fmla="*/ 29 w 68"/>
              <a:gd name="T51" fmla="*/ 62 h 69"/>
              <a:gd name="T52" fmla="*/ 32 w 68"/>
              <a:gd name="T53" fmla="*/ 58 h 69"/>
              <a:gd name="T54" fmla="*/ 24 w 68"/>
              <a:gd name="T55" fmla="*/ 59 h 69"/>
              <a:gd name="T56" fmla="*/ 22 w 68"/>
              <a:gd name="T57" fmla="*/ 58 h 69"/>
              <a:gd name="T58" fmla="*/ 9 w 68"/>
              <a:gd name="T59" fmla="*/ 45 h 69"/>
              <a:gd name="T60" fmla="*/ 15 w 68"/>
              <a:gd name="T61" fmla="*/ 39 h 69"/>
              <a:gd name="T62" fmla="*/ 25 w 68"/>
              <a:gd name="T63" fmla="*/ 54 h 69"/>
              <a:gd name="T64" fmla="*/ 34 w 68"/>
              <a:gd name="T65" fmla="*/ 53 h 69"/>
              <a:gd name="T66" fmla="*/ 38 w 68"/>
              <a:gd name="T67" fmla="*/ 55 h 69"/>
              <a:gd name="T68" fmla="*/ 35 w 68"/>
              <a:gd name="T69" fmla="*/ 63 h 69"/>
              <a:gd name="T70" fmla="*/ 46 w 68"/>
              <a:gd name="T71" fmla="*/ 60 h 69"/>
              <a:gd name="T72" fmla="*/ 50 w 68"/>
              <a:gd name="T73" fmla="*/ 54 h 69"/>
              <a:gd name="T74" fmla="*/ 50 w 68"/>
              <a:gd name="T75" fmla="*/ 44 h 69"/>
              <a:gd name="T76" fmla="*/ 51 w 68"/>
              <a:gd name="T77" fmla="*/ 43 h 69"/>
              <a:gd name="T78" fmla="*/ 61 w 68"/>
              <a:gd name="T79" fmla="*/ 25 h 69"/>
              <a:gd name="T80" fmla="*/ 43 w 68"/>
              <a:gd name="T81" fmla="*/ 7 h 69"/>
              <a:gd name="T82" fmla="*/ 25 w 68"/>
              <a:gd name="T83" fmla="*/ 18 h 69"/>
              <a:gd name="T84" fmla="*/ 24 w 68"/>
              <a:gd name="T85" fmla="*/ 19 h 69"/>
              <a:gd name="T86" fmla="*/ 15 w 68"/>
              <a:gd name="T87" fmla="*/ 19 h 69"/>
              <a:gd name="T88" fmla="*/ 9 w 68"/>
              <a:gd name="T89" fmla="*/ 22 h 69"/>
              <a:gd name="T90" fmla="*/ 6 w 68"/>
              <a:gd name="T91" fmla="*/ 33 h 69"/>
              <a:gd name="T92" fmla="*/ 13 w 68"/>
              <a:gd name="T93" fmla="*/ 31 h 69"/>
              <a:gd name="T94" fmla="*/ 16 w 68"/>
              <a:gd name="T95" fmla="*/ 34 h 69"/>
              <a:gd name="T96" fmla="*/ 16 w 68"/>
              <a:gd name="T97" fmla="*/ 60 h 69"/>
              <a:gd name="T98" fmla="*/ 18 w 68"/>
              <a:gd name="T99" fmla="*/ 60 h 69"/>
              <a:gd name="T100" fmla="*/ 14 w 68"/>
              <a:gd name="T101" fmla="*/ 66 h 69"/>
              <a:gd name="T102" fmla="*/ 12 w 68"/>
              <a:gd name="T103" fmla="*/ 64 h 69"/>
              <a:gd name="T104" fmla="*/ 11 w 68"/>
              <a:gd name="T105" fmla="*/ 55 h 69"/>
              <a:gd name="T106" fmla="*/ 13 w 68"/>
              <a:gd name="T107" fmla="*/ 55 h 69"/>
              <a:gd name="T108" fmla="*/ 5 w 68"/>
              <a:gd name="T109" fmla="*/ 66 h 69"/>
              <a:gd name="T110" fmla="*/ 2 w 68"/>
              <a:gd name="T111"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69">
                <a:moveTo>
                  <a:pt x="6" y="50"/>
                </a:moveTo>
                <a:cubicBezTo>
                  <a:pt x="7" y="50"/>
                  <a:pt x="8" y="50"/>
                  <a:pt x="9" y="50"/>
                </a:cubicBezTo>
                <a:cubicBezTo>
                  <a:pt x="9" y="51"/>
                  <a:pt x="9" y="52"/>
                  <a:pt x="9" y="53"/>
                </a:cubicBezTo>
                <a:cubicBezTo>
                  <a:pt x="5" y="56"/>
                  <a:pt x="5" y="56"/>
                  <a:pt x="5" y="56"/>
                </a:cubicBezTo>
                <a:cubicBezTo>
                  <a:pt x="4" y="57"/>
                  <a:pt x="3" y="57"/>
                  <a:pt x="2" y="56"/>
                </a:cubicBezTo>
                <a:cubicBezTo>
                  <a:pt x="2" y="56"/>
                  <a:pt x="2" y="55"/>
                  <a:pt x="2" y="54"/>
                </a:cubicBezTo>
                <a:cubicBezTo>
                  <a:pt x="6" y="50"/>
                  <a:pt x="6" y="50"/>
                  <a:pt x="6" y="50"/>
                </a:cubicBezTo>
                <a:close/>
                <a:moveTo>
                  <a:pt x="55" y="23"/>
                </a:moveTo>
                <a:cubicBezTo>
                  <a:pt x="55" y="23"/>
                  <a:pt x="55" y="23"/>
                  <a:pt x="55" y="23"/>
                </a:cubicBezTo>
                <a:cubicBezTo>
                  <a:pt x="55" y="29"/>
                  <a:pt x="51" y="33"/>
                  <a:pt x="45" y="33"/>
                </a:cubicBezTo>
                <a:cubicBezTo>
                  <a:pt x="40" y="33"/>
                  <a:pt x="35" y="29"/>
                  <a:pt x="35" y="23"/>
                </a:cubicBezTo>
                <a:cubicBezTo>
                  <a:pt x="35" y="18"/>
                  <a:pt x="40" y="14"/>
                  <a:pt x="45" y="14"/>
                </a:cubicBezTo>
                <a:cubicBezTo>
                  <a:pt x="51" y="14"/>
                  <a:pt x="55" y="18"/>
                  <a:pt x="55" y="23"/>
                </a:cubicBezTo>
                <a:close/>
                <a:moveTo>
                  <a:pt x="45" y="17"/>
                </a:moveTo>
                <a:cubicBezTo>
                  <a:pt x="45" y="17"/>
                  <a:pt x="45" y="17"/>
                  <a:pt x="45" y="17"/>
                </a:cubicBezTo>
                <a:cubicBezTo>
                  <a:pt x="42" y="17"/>
                  <a:pt x="39" y="20"/>
                  <a:pt x="39" y="23"/>
                </a:cubicBezTo>
                <a:cubicBezTo>
                  <a:pt x="39" y="27"/>
                  <a:pt x="42" y="30"/>
                  <a:pt x="45" y="30"/>
                </a:cubicBezTo>
                <a:cubicBezTo>
                  <a:pt x="49" y="30"/>
                  <a:pt x="52" y="27"/>
                  <a:pt x="52" y="23"/>
                </a:cubicBezTo>
                <a:cubicBezTo>
                  <a:pt x="52" y="20"/>
                  <a:pt x="49" y="17"/>
                  <a:pt x="45" y="17"/>
                </a:cubicBezTo>
                <a:close/>
                <a:moveTo>
                  <a:pt x="9" y="45"/>
                </a:moveTo>
                <a:cubicBezTo>
                  <a:pt x="9" y="45"/>
                  <a:pt x="9" y="45"/>
                  <a:pt x="9" y="45"/>
                </a:cubicBezTo>
                <a:cubicBezTo>
                  <a:pt x="9" y="43"/>
                  <a:pt x="10" y="41"/>
                  <a:pt x="10" y="39"/>
                </a:cubicBezTo>
                <a:cubicBezTo>
                  <a:pt x="10" y="38"/>
                  <a:pt x="10" y="37"/>
                  <a:pt x="10" y="37"/>
                </a:cubicBezTo>
                <a:cubicBezTo>
                  <a:pt x="10" y="37"/>
                  <a:pt x="10" y="37"/>
                  <a:pt x="10" y="37"/>
                </a:cubicBezTo>
                <a:cubicBezTo>
                  <a:pt x="8" y="37"/>
                  <a:pt x="7" y="38"/>
                  <a:pt x="6" y="39"/>
                </a:cubicBezTo>
                <a:cubicBezTo>
                  <a:pt x="5" y="40"/>
                  <a:pt x="3" y="40"/>
                  <a:pt x="2" y="39"/>
                </a:cubicBezTo>
                <a:cubicBezTo>
                  <a:pt x="2" y="39"/>
                  <a:pt x="2" y="39"/>
                  <a:pt x="2" y="38"/>
                </a:cubicBezTo>
                <a:cubicBezTo>
                  <a:pt x="0" y="35"/>
                  <a:pt x="0" y="31"/>
                  <a:pt x="0" y="28"/>
                </a:cubicBezTo>
                <a:cubicBezTo>
                  <a:pt x="1" y="25"/>
                  <a:pt x="2" y="21"/>
                  <a:pt x="5" y="19"/>
                </a:cubicBezTo>
                <a:cubicBezTo>
                  <a:pt x="5" y="19"/>
                  <a:pt x="5" y="19"/>
                  <a:pt x="5" y="19"/>
                </a:cubicBezTo>
                <a:cubicBezTo>
                  <a:pt x="5" y="19"/>
                  <a:pt x="5" y="19"/>
                  <a:pt x="5" y="19"/>
                </a:cubicBezTo>
                <a:cubicBezTo>
                  <a:pt x="8" y="16"/>
                  <a:pt x="11" y="15"/>
                  <a:pt x="14" y="14"/>
                </a:cubicBezTo>
                <a:cubicBezTo>
                  <a:pt x="16" y="13"/>
                  <a:pt x="19" y="13"/>
                  <a:pt x="22" y="14"/>
                </a:cubicBezTo>
                <a:cubicBezTo>
                  <a:pt x="22" y="14"/>
                  <a:pt x="22" y="14"/>
                  <a:pt x="22" y="14"/>
                </a:cubicBezTo>
                <a:cubicBezTo>
                  <a:pt x="22" y="14"/>
                  <a:pt x="22" y="14"/>
                  <a:pt x="22" y="14"/>
                </a:cubicBezTo>
                <a:cubicBezTo>
                  <a:pt x="22" y="14"/>
                  <a:pt x="22" y="14"/>
                  <a:pt x="22" y="14"/>
                </a:cubicBezTo>
                <a:cubicBezTo>
                  <a:pt x="28" y="8"/>
                  <a:pt x="35" y="4"/>
                  <a:pt x="42" y="2"/>
                </a:cubicBezTo>
                <a:cubicBezTo>
                  <a:pt x="49" y="0"/>
                  <a:pt x="57" y="0"/>
                  <a:pt x="64" y="2"/>
                </a:cubicBezTo>
                <a:cubicBezTo>
                  <a:pt x="65" y="3"/>
                  <a:pt x="66" y="3"/>
                  <a:pt x="66" y="4"/>
                </a:cubicBezTo>
                <a:cubicBezTo>
                  <a:pt x="66" y="4"/>
                  <a:pt x="66" y="4"/>
                  <a:pt x="66" y="4"/>
                </a:cubicBezTo>
                <a:cubicBezTo>
                  <a:pt x="66" y="4"/>
                  <a:pt x="66" y="4"/>
                  <a:pt x="66" y="4"/>
                </a:cubicBezTo>
                <a:cubicBezTo>
                  <a:pt x="68" y="12"/>
                  <a:pt x="68" y="19"/>
                  <a:pt x="66" y="27"/>
                </a:cubicBezTo>
                <a:cubicBezTo>
                  <a:pt x="64" y="34"/>
                  <a:pt x="61" y="41"/>
                  <a:pt x="55" y="46"/>
                </a:cubicBezTo>
                <a:cubicBezTo>
                  <a:pt x="55" y="47"/>
                  <a:pt x="55" y="47"/>
                  <a:pt x="55" y="47"/>
                </a:cubicBezTo>
                <a:cubicBezTo>
                  <a:pt x="54" y="47"/>
                  <a:pt x="54" y="47"/>
                  <a:pt x="54" y="47"/>
                </a:cubicBezTo>
                <a:cubicBezTo>
                  <a:pt x="55" y="49"/>
                  <a:pt x="55" y="52"/>
                  <a:pt x="55" y="55"/>
                </a:cubicBezTo>
                <a:cubicBezTo>
                  <a:pt x="54" y="58"/>
                  <a:pt x="52" y="61"/>
                  <a:pt x="50" y="63"/>
                </a:cubicBezTo>
                <a:cubicBezTo>
                  <a:pt x="50" y="64"/>
                  <a:pt x="50" y="64"/>
                  <a:pt x="50" y="64"/>
                </a:cubicBezTo>
                <a:cubicBezTo>
                  <a:pt x="47" y="66"/>
                  <a:pt x="44" y="68"/>
                  <a:pt x="41" y="68"/>
                </a:cubicBezTo>
                <a:cubicBezTo>
                  <a:pt x="37" y="69"/>
                  <a:pt x="33" y="68"/>
                  <a:pt x="30" y="67"/>
                </a:cubicBezTo>
                <a:cubicBezTo>
                  <a:pt x="29" y="66"/>
                  <a:pt x="28" y="64"/>
                  <a:pt x="29" y="63"/>
                </a:cubicBezTo>
                <a:cubicBezTo>
                  <a:pt x="29" y="63"/>
                  <a:pt x="29" y="63"/>
                  <a:pt x="29" y="62"/>
                </a:cubicBezTo>
                <a:cubicBezTo>
                  <a:pt x="30" y="61"/>
                  <a:pt x="31" y="60"/>
                  <a:pt x="32" y="59"/>
                </a:cubicBezTo>
                <a:cubicBezTo>
                  <a:pt x="32" y="58"/>
                  <a:pt x="32" y="58"/>
                  <a:pt x="32" y="58"/>
                </a:cubicBezTo>
                <a:cubicBezTo>
                  <a:pt x="31" y="59"/>
                  <a:pt x="30" y="59"/>
                  <a:pt x="30" y="59"/>
                </a:cubicBezTo>
                <a:cubicBezTo>
                  <a:pt x="28" y="59"/>
                  <a:pt x="26" y="59"/>
                  <a:pt x="24" y="59"/>
                </a:cubicBezTo>
                <a:cubicBezTo>
                  <a:pt x="23" y="59"/>
                  <a:pt x="22" y="59"/>
                  <a:pt x="22" y="58"/>
                </a:cubicBezTo>
                <a:cubicBezTo>
                  <a:pt x="22" y="58"/>
                  <a:pt x="22" y="58"/>
                  <a:pt x="22" y="58"/>
                </a:cubicBezTo>
                <a:cubicBezTo>
                  <a:pt x="10" y="47"/>
                  <a:pt x="10" y="47"/>
                  <a:pt x="10" y="47"/>
                </a:cubicBezTo>
                <a:cubicBezTo>
                  <a:pt x="10" y="46"/>
                  <a:pt x="9" y="46"/>
                  <a:pt x="9" y="45"/>
                </a:cubicBezTo>
                <a:close/>
                <a:moveTo>
                  <a:pt x="15" y="39"/>
                </a:moveTo>
                <a:cubicBezTo>
                  <a:pt x="15" y="39"/>
                  <a:pt x="15" y="39"/>
                  <a:pt x="15" y="39"/>
                </a:cubicBezTo>
                <a:cubicBezTo>
                  <a:pt x="15" y="41"/>
                  <a:pt x="15" y="42"/>
                  <a:pt x="15" y="44"/>
                </a:cubicBezTo>
                <a:cubicBezTo>
                  <a:pt x="25" y="54"/>
                  <a:pt x="25" y="54"/>
                  <a:pt x="25" y="54"/>
                </a:cubicBezTo>
                <a:cubicBezTo>
                  <a:pt x="26" y="54"/>
                  <a:pt x="28" y="54"/>
                  <a:pt x="29" y="54"/>
                </a:cubicBezTo>
                <a:cubicBezTo>
                  <a:pt x="31" y="53"/>
                  <a:pt x="33" y="53"/>
                  <a:pt x="34" y="53"/>
                </a:cubicBezTo>
                <a:cubicBezTo>
                  <a:pt x="35" y="52"/>
                  <a:pt x="35" y="52"/>
                  <a:pt x="35" y="52"/>
                </a:cubicBezTo>
                <a:cubicBezTo>
                  <a:pt x="37" y="52"/>
                  <a:pt x="38" y="54"/>
                  <a:pt x="38" y="55"/>
                </a:cubicBezTo>
                <a:cubicBezTo>
                  <a:pt x="38" y="57"/>
                  <a:pt x="37" y="59"/>
                  <a:pt x="36" y="61"/>
                </a:cubicBezTo>
                <a:cubicBezTo>
                  <a:pt x="36" y="62"/>
                  <a:pt x="36" y="62"/>
                  <a:pt x="35" y="63"/>
                </a:cubicBezTo>
                <a:cubicBezTo>
                  <a:pt x="37" y="63"/>
                  <a:pt x="38" y="63"/>
                  <a:pt x="40" y="63"/>
                </a:cubicBezTo>
                <a:cubicBezTo>
                  <a:pt x="42" y="63"/>
                  <a:pt x="44" y="62"/>
                  <a:pt x="46" y="60"/>
                </a:cubicBezTo>
                <a:cubicBezTo>
                  <a:pt x="46" y="60"/>
                  <a:pt x="46" y="60"/>
                  <a:pt x="46" y="60"/>
                </a:cubicBezTo>
                <a:cubicBezTo>
                  <a:pt x="48" y="58"/>
                  <a:pt x="49" y="56"/>
                  <a:pt x="50" y="54"/>
                </a:cubicBezTo>
                <a:cubicBezTo>
                  <a:pt x="50" y="52"/>
                  <a:pt x="50" y="49"/>
                  <a:pt x="49" y="47"/>
                </a:cubicBezTo>
                <a:cubicBezTo>
                  <a:pt x="49" y="46"/>
                  <a:pt x="49" y="45"/>
                  <a:pt x="50" y="44"/>
                </a:cubicBezTo>
                <a:cubicBezTo>
                  <a:pt x="51" y="43"/>
                  <a:pt x="51" y="43"/>
                  <a:pt x="51" y="43"/>
                </a:cubicBezTo>
                <a:cubicBezTo>
                  <a:pt x="51" y="43"/>
                  <a:pt x="51" y="43"/>
                  <a:pt x="51" y="43"/>
                </a:cubicBezTo>
                <a:cubicBezTo>
                  <a:pt x="51" y="43"/>
                  <a:pt x="51" y="43"/>
                  <a:pt x="51" y="43"/>
                </a:cubicBezTo>
                <a:cubicBezTo>
                  <a:pt x="56" y="38"/>
                  <a:pt x="60" y="32"/>
                  <a:pt x="61" y="25"/>
                </a:cubicBezTo>
                <a:cubicBezTo>
                  <a:pt x="63" y="19"/>
                  <a:pt x="63" y="13"/>
                  <a:pt x="62" y="7"/>
                </a:cubicBezTo>
                <a:cubicBezTo>
                  <a:pt x="56" y="6"/>
                  <a:pt x="49" y="6"/>
                  <a:pt x="43" y="7"/>
                </a:cubicBezTo>
                <a:cubicBezTo>
                  <a:pt x="37" y="9"/>
                  <a:pt x="31" y="12"/>
                  <a:pt x="26" y="17"/>
                </a:cubicBezTo>
                <a:cubicBezTo>
                  <a:pt x="25" y="18"/>
                  <a:pt x="25" y="18"/>
                  <a:pt x="25" y="18"/>
                </a:cubicBezTo>
                <a:cubicBezTo>
                  <a:pt x="25" y="18"/>
                  <a:pt x="25" y="18"/>
                  <a:pt x="25" y="18"/>
                </a:cubicBezTo>
                <a:cubicBezTo>
                  <a:pt x="24" y="19"/>
                  <a:pt x="24" y="19"/>
                  <a:pt x="24" y="19"/>
                </a:cubicBezTo>
                <a:cubicBezTo>
                  <a:pt x="24" y="20"/>
                  <a:pt x="23" y="20"/>
                  <a:pt x="22" y="20"/>
                </a:cubicBezTo>
                <a:cubicBezTo>
                  <a:pt x="19" y="19"/>
                  <a:pt x="17" y="19"/>
                  <a:pt x="15" y="19"/>
                </a:cubicBezTo>
                <a:cubicBezTo>
                  <a:pt x="13" y="19"/>
                  <a:pt x="11" y="21"/>
                  <a:pt x="9" y="22"/>
                </a:cubicBezTo>
                <a:cubicBezTo>
                  <a:pt x="9" y="22"/>
                  <a:pt x="9" y="22"/>
                  <a:pt x="9" y="22"/>
                </a:cubicBezTo>
                <a:cubicBezTo>
                  <a:pt x="7" y="24"/>
                  <a:pt x="6" y="26"/>
                  <a:pt x="5" y="29"/>
                </a:cubicBezTo>
                <a:cubicBezTo>
                  <a:pt x="5" y="30"/>
                  <a:pt x="5" y="32"/>
                  <a:pt x="6" y="33"/>
                </a:cubicBezTo>
                <a:cubicBezTo>
                  <a:pt x="6" y="33"/>
                  <a:pt x="7" y="32"/>
                  <a:pt x="8" y="32"/>
                </a:cubicBezTo>
                <a:cubicBezTo>
                  <a:pt x="9" y="31"/>
                  <a:pt x="11" y="31"/>
                  <a:pt x="13" y="31"/>
                </a:cubicBezTo>
                <a:cubicBezTo>
                  <a:pt x="14" y="31"/>
                  <a:pt x="14" y="31"/>
                  <a:pt x="14" y="31"/>
                </a:cubicBezTo>
                <a:cubicBezTo>
                  <a:pt x="16" y="31"/>
                  <a:pt x="16" y="33"/>
                  <a:pt x="16" y="34"/>
                </a:cubicBezTo>
                <a:cubicBezTo>
                  <a:pt x="16" y="36"/>
                  <a:pt x="15" y="38"/>
                  <a:pt x="15" y="39"/>
                </a:cubicBezTo>
                <a:close/>
                <a:moveTo>
                  <a:pt x="16" y="60"/>
                </a:moveTo>
                <a:cubicBezTo>
                  <a:pt x="16" y="60"/>
                  <a:pt x="16" y="60"/>
                  <a:pt x="16" y="60"/>
                </a:cubicBezTo>
                <a:cubicBezTo>
                  <a:pt x="17" y="59"/>
                  <a:pt x="18" y="59"/>
                  <a:pt x="18" y="60"/>
                </a:cubicBezTo>
                <a:cubicBezTo>
                  <a:pt x="19" y="61"/>
                  <a:pt x="19" y="62"/>
                  <a:pt x="18" y="62"/>
                </a:cubicBezTo>
                <a:cubicBezTo>
                  <a:pt x="14" y="66"/>
                  <a:pt x="14" y="66"/>
                  <a:pt x="14" y="66"/>
                </a:cubicBezTo>
                <a:cubicBezTo>
                  <a:pt x="14" y="67"/>
                  <a:pt x="13" y="67"/>
                  <a:pt x="12" y="66"/>
                </a:cubicBezTo>
                <a:cubicBezTo>
                  <a:pt x="11" y="65"/>
                  <a:pt x="11" y="64"/>
                  <a:pt x="12" y="64"/>
                </a:cubicBezTo>
                <a:cubicBezTo>
                  <a:pt x="16" y="60"/>
                  <a:pt x="16" y="60"/>
                  <a:pt x="16" y="60"/>
                </a:cubicBezTo>
                <a:close/>
                <a:moveTo>
                  <a:pt x="11" y="55"/>
                </a:moveTo>
                <a:cubicBezTo>
                  <a:pt x="11" y="55"/>
                  <a:pt x="11" y="55"/>
                  <a:pt x="11" y="55"/>
                </a:cubicBezTo>
                <a:cubicBezTo>
                  <a:pt x="12" y="55"/>
                  <a:pt x="13" y="55"/>
                  <a:pt x="13" y="55"/>
                </a:cubicBezTo>
                <a:cubicBezTo>
                  <a:pt x="14" y="56"/>
                  <a:pt x="14" y="57"/>
                  <a:pt x="13" y="57"/>
                </a:cubicBezTo>
                <a:cubicBezTo>
                  <a:pt x="5" y="66"/>
                  <a:pt x="5" y="66"/>
                  <a:pt x="5" y="66"/>
                </a:cubicBezTo>
                <a:cubicBezTo>
                  <a:pt x="4" y="67"/>
                  <a:pt x="3" y="67"/>
                  <a:pt x="2" y="66"/>
                </a:cubicBezTo>
                <a:cubicBezTo>
                  <a:pt x="2" y="66"/>
                  <a:pt x="2" y="65"/>
                  <a:pt x="2" y="64"/>
                </a:cubicBezTo>
                <a:cubicBezTo>
                  <a:pt x="11" y="55"/>
                  <a:pt x="11" y="55"/>
                  <a:pt x="1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78"/>
          <p:cNvSpPr>
            <a:spLocks noEditPoints="1"/>
          </p:cNvSpPr>
          <p:nvPr/>
        </p:nvSpPr>
        <p:spPr bwMode="auto">
          <a:xfrm>
            <a:off x="5119688" y="3484563"/>
            <a:ext cx="317500" cy="344487"/>
          </a:xfrm>
          <a:custGeom>
            <a:avLst/>
            <a:gdLst>
              <a:gd name="T0" fmla="*/ 19 w 85"/>
              <a:gd name="T1" fmla="*/ 29 h 92"/>
              <a:gd name="T2" fmla="*/ 37 w 85"/>
              <a:gd name="T3" fmla="*/ 3 h 92"/>
              <a:gd name="T4" fmla="*/ 51 w 85"/>
              <a:gd name="T5" fmla="*/ 8 h 92"/>
              <a:gd name="T6" fmla="*/ 82 w 85"/>
              <a:gd name="T7" fmla="*/ 29 h 92"/>
              <a:gd name="T8" fmla="*/ 85 w 85"/>
              <a:gd name="T9" fmla="*/ 89 h 92"/>
              <a:gd name="T10" fmla="*/ 4 w 85"/>
              <a:gd name="T11" fmla="*/ 92 h 92"/>
              <a:gd name="T12" fmla="*/ 0 w 85"/>
              <a:gd name="T13" fmla="*/ 32 h 92"/>
              <a:gd name="T14" fmla="*/ 40 w 85"/>
              <a:gd name="T15" fmla="*/ 11 h 92"/>
              <a:gd name="T16" fmla="*/ 43 w 85"/>
              <a:gd name="T17" fmla="*/ 12 h 92"/>
              <a:gd name="T18" fmla="*/ 46 w 85"/>
              <a:gd name="T19" fmla="*/ 11 h 92"/>
              <a:gd name="T20" fmla="*/ 46 w 85"/>
              <a:gd name="T21" fmla="*/ 11 h 92"/>
              <a:gd name="T22" fmla="*/ 46 w 85"/>
              <a:gd name="T23" fmla="*/ 5 h 92"/>
              <a:gd name="T24" fmla="*/ 39 w 85"/>
              <a:gd name="T25" fmla="*/ 8 h 92"/>
              <a:gd name="T26" fmla="*/ 39 w 85"/>
              <a:gd name="T27" fmla="*/ 15 h 92"/>
              <a:gd name="T28" fmla="*/ 47 w 85"/>
              <a:gd name="T29" fmla="*/ 15 h 92"/>
              <a:gd name="T30" fmla="*/ 48 w 85"/>
              <a:gd name="T31" fmla="*/ 70 h 92"/>
              <a:gd name="T32" fmla="*/ 51 w 85"/>
              <a:gd name="T33" fmla="*/ 71 h 92"/>
              <a:gd name="T34" fmla="*/ 54 w 85"/>
              <a:gd name="T35" fmla="*/ 66 h 92"/>
              <a:gd name="T36" fmla="*/ 49 w 85"/>
              <a:gd name="T37" fmla="*/ 64 h 92"/>
              <a:gd name="T38" fmla="*/ 47 w 85"/>
              <a:gd name="T39" fmla="*/ 66 h 92"/>
              <a:gd name="T40" fmla="*/ 66 w 85"/>
              <a:gd name="T41" fmla="*/ 56 h 92"/>
              <a:gd name="T42" fmla="*/ 58 w 85"/>
              <a:gd name="T43" fmla="*/ 65 h 92"/>
              <a:gd name="T44" fmla="*/ 52 w 85"/>
              <a:gd name="T45" fmla="*/ 74 h 92"/>
              <a:gd name="T46" fmla="*/ 47 w 85"/>
              <a:gd name="T47" fmla="*/ 74 h 92"/>
              <a:gd name="T48" fmla="*/ 39 w 85"/>
              <a:gd name="T49" fmla="*/ 60 h 92"/>
              <a:gd name="T50" fmla="*/ 24 w 85"/>
              <a:gd name="T51" fmla="*/ 70 h 92"/>
              <a:gd name="T52" fmla="*/ 19 w 85"/>
              <a:gd name="T53" fmla="*/ 80 h 92"/>
              <a:gd name="T54" fmla="*/ 13 w 85"/>
              <a:gd name="T55" fmla="*/ 79 h 92"/>
              <a:gd name="T56" fmla="*/ 15 w 85"/>
              <a:gd name="T57" fmla="*/ 65 h 92"/>
              <a:gd name="T58" fmla="*/ 29 w 85"/>
              <a:gd name="T59" fmla="*/ 55 h 92"/>
              <a:gd name="T60" fmla="*/ 34 w 85"/>
              <a:gd name="T61" fmla="*/ 46 h 92"/>
              <a:gd name="T62" fmla="*/ 43 w 85"/>
              <a:gd name="T63" fmla="*/ 55 h 92"/>
              <a:gd name="T64" fmla="*/ 48 w 85"/>
              <a:gd name="T65" fmla="*/ 60 h 92"/>
              <a:gd name="T66" fmla="*/ 62 w 85"/>
              <a:gd name="T67" fmla="*/ 51 h 92"/>
              <a:gd name="T68" fmla="*/ 76 w 85"/>
              <a:gd name="T69" fmla="*/ 47 h 92"/>
              <a:gd name="T70" fmla="*/ 71 w 85"/>
              <a:gd name="T71" fmla="*/ 56 h 92"/>
              <a:gd name="T72" fmla="*/ 48 w 85"/>
              <a:gd name="T73" fmla="*/ 70 h 92"/>
              <a:gd name="T74" fmla="*/ 47 w 85"/>
              <a:gd name="T75" fmla="*/ 65 h 92"/>
              <a:gd name="T76" fmla="*/ 47 w 85"/>
              <a:gd name="T77" fmla="*/ 65 h 92"/>
              <a:gd name="T78" fmla="*/ 34 w 85"/>
              <a:gd name="T79" fmla="*/ 56 h 92"/>
              <a:gd name="T80" fmla="*/ 40 w 85"/>
              <a:gd name="T81" fmla="*/ 52 h 92"/>
              <a:gd name="T82" fmla="*/ 33 w 85"/>
              <a:gd name="T83" fmla="*/ 51 h 92"/>
              <a:gd name="T84" fmla="*/ 13 w 85"/>
              <a:gd name="T85" fmla="*/ 73 h 92"/>
              <a:gd name="T86" fmla="*/ 18 w 85"/>
              <a:gd name="T87" fmla="*/ 76 h 92"/>
              <a:gd name="T88" fmla="*/ 20 w 85"/>
              <a:gd name="T89" fmla="*/ 71 h 92"/>
              <a:gd name="T90" fmla="*/ 16 w 85"/>
              <a:gd name="T91" fmla="*/ 69 h 92"/>
              <a:gd name="T92" fmla="*/ 65 w 85"/>
              <a:gd name="T93" fmla="*/ 50 h 92"/>
              <a:gd name="T94" fmla="*/ 72 w 85"/>
              <a:gd name="T95" fmla="*/ 51 h 92"/>
              <a:gd name="T96" fmla="*/ 68 w 85"/>
              <a:gd name="T97" fmla="*/ 45 h 92"/>
              <a:gd name="T98" fmla="*/ 65 w 85"/>
              <a:gd name="T99" fmla="*/ 50 h 92"/>
              <a:gd name="T100" fmla="*/ 7 w 85"/>
              <a:gd name="T101" fmla="*/ 35 h 92"/>
              <a:gd name="T102" fmla="*/ 79 w 85"/>
              <a:gd name="T103"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 h="92">
                <a:moveTo>
                  <a:pt x="4" y="29"/>
                </a:moveTo>
                <a:cubicBezTo>
                  <a:pt x="4" y="29"/>
                  <a:pt x="4" y="29"/>
                  <a:pt x="4" y="29"/>
                </a:cubicBezTo>
                <a:cubicBezTo>
                  <a:pt x="19" y="29"/>
                  <a:pt x="19" y="29"/>
                  <a:pt x="19" y="29"/>
                </a:cubicBezTo>
                <a:cubicBezTo>
                  <a:pt x="36" y="12"/>
                  <a:pt x="36" y="12"/>
                  <a:pt x="36" y="12"/>
                </a:cubicBezTo>
                <a:cubicBezTo>
                  <a:pt x="35" y="11"/>
                  <a:pt x="35" y="10"/>
                  <a:pt x="35" y="8"/>
                </a:cubicBezTo>
                <a:cubicBezTo>
                  <a:pt x="35" y="6"/>
                  <a:pt x="36" y="4"/>
                  <a:pt x="37" y="3"/>
                </a:cubicBezTo>
                <a:cubicBezTo>
                  <a:pt x="39" y="1"/>
                  <a:pt x="41" y="0"/>
                  <a:pt x="43" y="0"/>
                </a:cubicBezTo>
                <a:cubicBezTo>
                  <a:pt x="45" y="0"/>
                  <a:pt x="47" y="1"/>
                  <a:pt x="48" y="3"/>
                </a:cubicBezTo>
                <a:cubicBezTo>
                  <a:pt x="50" y="4"/>
                  <a:pt x="51" y="6"/>
                  <a:pt x="51" y="8"/>
                </a:cubicBezTo>
                <a:cubicBezTo>
                  <a:pt x="51" y="10"/>
                  <a:pt x="50" y="11"/>
                  <a:pt x="50" y="12"/>
                </a:cubicBezTo>
                <a:cubicBezTo>
                  <a:pt x="66" y="29"/>
                  <a:pt x="66" y="29"/>
                  <a:pt x="66" y="29"/>
                </a:cubicBezTo>
                <a:cubicBezTo>
                  <a:pt x="82" y="29"/>
                  <a:pt x="82" y="29"/>
                  <a:pt x="82" y="29"/>
                </a:cubicBezTo>
                <a:cubicBezTo>
                  <a:pt x="84" y="29"/>
                  <a:pt x="85" y="30"/>
                  <a:pt x="85" y="32"/>
                </a:cubicBezTo>
                <a:cubicBezTo>
                  <a:pt x="85" y="32"/>
                  <a:pt x="85" y="32"/>
                  <a:pt x="85" y="32"/>
                </a:cubicBezTo>
                <a:cubicBezTo>
                  <a:pt x="85" y="89"/>
                  <a:pt x="85" y="89"/>
                  <a:pt x="85" y="89"/>
                </a:cubicBezTo>
                <a:cubicBezTo>
                  <a:pt x="85" y="91"/>
                  <a:pt x="84" y="92"/>
                  <a:pt x="82" y="92"/>
                </a:cubicBezTo>
                <a:cubicBezTo>
                  <a:pt x="82" y="92"/>
                  <a:pt x="82" y="92"/>
                  <a:pt x="82" y="92"/>
                </a:cubicBezTo>
                <a:cubicBezTo>
                  <a:pt x="4" y="92"/>
                  <a:pt x="4" y="92"/>
                  <a:pt x="4" y="92"/>
                </a:cubicBezTo>
                <a:cubicBezTo>
                  <a:pt x="2" y="92"/>
                  <a:pt x="0" y="91"/>
                  <a:pt x="0" y="89"/>
                </a:cubicBezTo>
                <a:cubicBezTo>
                  <a:pt x="0" y="89"/>
                  <a:pt x="0" y="89"/>
                  <a:pt x="0" y="89"/>
                </a:cubicBezTo>
                <a:cubicBezTo>
                  <a:pt x="0" y="32"/>
                  <a:pt x="0" y="32"/>
                  <a:pt x="0" y="32"/>
                </a:cubicBezTo>
                <a:cubicBezTo>
                  <a:pt x="0" y="30"/>
                  <a:pt x="2" y="29"/>
                  <a:pt x="4" y="29"/>
                </a:cubicBezTo>
                <a:close/>
                <a:moveTo>
                  <a:pt x="40" y="11"/>
                </a:moveTo>
                <a:cubicBezTo>
                  <a:pt x="40" y="11"/>
                  <a:pt x="40" y="11"/>
                  <a:pt x="40" y="11"/>
                </a:cubicBezTo>
                <a:cubicBezTo>
                  <a:pt x="40" y="11"/>
                  <a:pt x="40" y="11"/>
                  <a:pt x="40" y="11"/>
                </a:cubicBezTo>
                <a:cubicBezTo>
                  <a:pt x="40" y="11"/>
                  <a:pt x="40" y="11"/>
                  <a:pt x="40" y="11"/>
                </a:cubicBezTo>
                <a:cubicBezTo>
                  <a:pt x="41" y="12"/>
                  <a:pt x="42" y="12"/>
                  <a:pt x="43" y="12"/>
                </a:cubicBezTo>
                <a:cubicBezTo>
                  <a:pt x="44" y="12"/>
                  <a:pt x="45" y="12"/>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9"/>
                  <a:pt x="47" y="8"/>
                </a:cubicBezTo>
                <a:cubicBezTo>
                  <a:pt x="47" y="7"/>
                  <a:pt x="46" y="6"/>
                  <a:pt x="46" y="5"/>
                </a:cubicBezTo>
                <a:cubicBezTo>
                  <a:pt x="45" y="5"/>
                  <a:pt x="44" y="4"/>
                  <a:pt x="43" y="4"/>
                </a:cubicBezTo>
                <a:cubicBezTo>
                  <a:pt x="42" y="4"/>
                  <a:pt x="41" y="5"/>
                  <a:pt x="40" y="5"/>
                </a:cubicBezTo>
                <a:cubicBezTo>
                  <a:pt x="39" y="6"/>
                  <a:pt x="39" y="7"/>
                  <a:pt x="39" y="8"/>
                </a:cubicBezTo>
                <a:cubicBezTo>
                  <a:pt x="39" y="9"/>
                  <a:pt x="39" y="10"/>
                  <a:pt x="40" y="11"/>
                </a:cubicBezTo>
                <a:close/>
                <a:moveTo>
                  <a:pt x="39" y="15"/>
                </a:moveTo>
                <a:cubicBezTo>
                  <a:pt x="39" y="15"/>
                  <a:pt x="39" y="15"/>
                  <a:pt x="39" y="15"/>
                </a:cubicBezTo>
                <a:cubicBezTo>
                  <a:pt x="25" y="29"/>
                  <a:pt x="25" y="29"/>
                  <a:pt x="25" y="29"/>
                </a:cubicBezTo>
                <a:cubicBezTo>
                  <a:pt x="61" y="29"/>
                  <a:pt x="61" y="29"/>
                  <a:pt x="61" y="29"/>
                </a:cubicBezTo>
                <a:cubicBezTo>
                  <a:pt x="47" y="15"/>
                  <a:pt x="47" y="15"/>
                  <a:pt x="47" y="15"/>
                </a:cubicBezTo>
                <a:cubicBezTo>
                  <a:pt x="46" y="16"/>
                  <a:pt x="44" y="16"/>
                  <a:pt x="43" y="16"/>
                </a:cubicBezTo>
                <a:cubicBezTo>
                  <a:pt x="41" y="16"/>
                  <a:pt x="40" y="16"/>
                  <a:pt x="39" y="15"/>
                </a:cubicBezTo>
                <a:close/>
                <a:moveTo>
                  <a:pt x="48" y="70"/>
                </a:moveTo>
                <a:cubicBezTo>
                  <a:pt x="48" y="70"/>
                  <a:pt x="48" y="70"/>
                  <a:pt x="48" y="70"/>
                </a:cubicBezTo>
                <a:cubicBezTo>
                  <a:pt x="49" y="70"/>
                  <a:pt x="49" y="70"/>
                  <a:pt x="49" y="70"/>
                </a:cubicBezTo>
                <a:cubicBezTo>
                  <a:pt x="49" y="71"/>
                  <a:pt x="50" y="71"/>
                  <a:pt x="51" y="71"/>
                </a:cubicBezTo>
                <a:cubicBezTo>
                  <a:pt x="51" y="71"/>
                  <a:pt x="51" y="71"/>
                  <a:pt x="51" y="71"/>
                </a:cubicBezTo>
                <a:cubicBezTo>
                  <a:pt x="52" y="70"/>
                  <a:pt x="53" y="70"/>
                  <a:pt x="53" y="69"/>
                </a:cubicBezTo>
                <a:cubicBezTo>
                  <a:pt x="54" y="68"/>
                  <a:pt x="54" y="67"/>
                  <a:pt x="54" y="66"/>
                </a:cubicBezTo>
                <a:cubicBezTo>
                  <a:pt x="54" y="65"/>
                  <a:pt x="53" y="65"/>
                  <a:pt x="52" y="64"/>
                </a:cubicBezTo>
                <a:cubicBezTo>
                  <a:pt x="52" y="64"/>
                  <a:pt x="52" y="64"/>
                  <a:pt x="52" y="64"/>
                </a:cubicBezTo>
                <a:cubicBezTo>
                  <a:pt x="51" y="64"/>
                  <a:pt x="50" y="63"/>
                  <a:pt x="49" y="64"/>
                </a:cubicBezTo>
                <a:cubicBezTo>
                  <a:pt x="49" y="64"/>
                  <a:pt x="49" y="64"/>
                  <a:pt x="49" y="64"/>
                </a:cubicBezTo>
                <a:cubicBezTo>
                  <a:pt x="49" y="64"/>
                  <a:pt x="48" y="64"/>
                  <a:pt x="47" y="65"/>
                </a:cubicBezTo>
                <a:cubicBezTo>
                  <a:pt x="47" y="66"/>
                  <a:pt x="47" y="66"/>
                  <a:pt x="47" y="66"/>
                </a:cubicBezTo>
                <a:cubicBezTo>
                  <a:pt x="47" y="66"/>
                  <a:pt x="47" y="67"/>
                  <a:pt x="47" y="68"/>
                </a:cubicBezTo>
                <a:cubicBezTo>
                  <a:pt x="47" y="69"/>
                  <a:pt x="48" y="70"/>
                  <a:pt x="48" y="70"/>
                </a:cubicBezTo>
                <a:close/>
                <a:moveTo>
                  <a:pt x="66" y="56"/>
                </a:moveTo>
                <a:cubicBezTo>
                  <a:pt x="66" y="56"/>
                  <a:pt x="66" y="56"/>
                  <a:pt x="66" y="56"/>
                </a:cubicBezTo>
                <a:cubicBezTo>
                  <a:pt x="57" y="65"/>
                  <a:pt x="57" y="65"/>
                  <a:pt x="57" y="65"/>
                </a:cubicBezTo>
                <a:cubicBezTo>
                  <a:pt x="58" y="65"/>
                  <a:pt x="58" y="65"/>
                  <a:pt x="58" y="65"/>
                </a:cubicBezTo>
                <a:cubicBezTo>
                  <a:pt x="58" y="67"/>
                  <a:pt x="58" y="69"/>
                  <a:pt x="57" y="71"/>
                </a:cubicBezTo>
                <a:cubicBezTo>
                  <a:pt x="56" y="73"/>
                  <a:pt x="54" y="74"/>
                  <a:pt x="52" y="74"/>
                </a:cubicBezTo>
                <a:cubicBezTo>
                  <a:pt x="52" y="74"/>
                  <a:pt x="52" y="74"/>
                  <a:pt x="52" y="74"/>
                </a:cubicBezTo>
                <a:cubicBezTo>
                  <a:pt x="50" y="75"/>
                  <a:pt x="48" y="75"/>
                  <a:pt x="47" y="74"/>
                </a:cubicBezTo>
                <a:cubicBezTo>
                  <a:pt x="47" y="74"/>
                  <a:pt x="47" y="74"/>
                  <a:pt x="47" y="74"/>
                </a:cubicBezTo>
                <a:cubicBezTo>
                  <a:pt x="47" y="74"/>
                  <a:pt x="47" y="74"/>
                  <a:pt x="47" y="74"/>
                </a:cubicBezTo>
                <a:cubicBezTo>
                  <a:pt x="45" y="73"/>
                  <a:pt x="44" y="71"/>
                  <a:pt x="43" y="69"/>
                </a:cubicBezTo>
                <a:cubicBezTo>
                  <a:pt x="43" y="68"/>
                  <a:pt x="43" y="66"/>
                  <a:pt x="43" y="65"/>
                </a:cubicBezTo>
                <a:cubicBezTo>
                  <a:pt x="39" y="60"/>
                  <a:pt x="39" y="60"/>
                  <a:pt x="39" y="60"/>
                </a:cubicBezTo>
                <a:cubicBezTo>
                  <a:pt x="38" y="60"/>
                  <a:pt x="38" y="60"/>
                  <a:pt x="38" y="60"/>
                </a:cubicBezTo>
                <a:cubicBezTo>
                  <a:pt x="37" y="61"/>
                  <a:pt x="35" y="61"/>
                  <a:pt x="34" y="60"/>
                </a:cubicBezTo>
                <a:cubicBezTo>
                  <a:pt x="24" y="70"/>
                  <a:pt x="24" y="70"/>
                  <a:pt x="24" y="70"/>
                </a:cubicBezTo>
                <a:cubicBezTo>
                  <a:pt x="24" y="70"/>
                  <a:pt x="24" y="70"/>
                  <a:pt x="24" y="70"/>
                </a:cubicBezTo>
                <a:cubicBezTo>
                  <a:pt x="24" y="72"/>
                  <a:pt x="24" y="74"/>
                  <a:pt x="23" y="76"/>
                </a:cubicBezTo>
                <a:cubicBezTo>
                  <a:pt x="22" y="78"/>
                  <a:pt x="21" y="79"/>
                  <a:pt x="19" y="80"/>
                </a:cubicBezTo>
                <a:cubicBezTo>
                  <a:pt x="19" y="80"/>
                  <a:pt x="19" y="80"/>
                  <a:pt x="19" y="80"/>
                </a:cubicBezTo>
                <a:cubicBezTo>
                  <a:pt x="17" y="80"/>
                  <a:pt x="15" y="80"/>
                  <a:pt x="13" y="79"/>
                </a:cubicBezTo>
                <a:cubicBezTo>
                  <a:pt x="13" y="79"/>
                  <a:pt x="13" y="79"/>
                  <a:pt x="13" y="79"/>
                </a:cubicBezTo>
                <a:cubicBezTo>
                  <a:pt x="11" y="78"/>
                  <a:pt x="10" y="76"/>
                  <a:pt x="10" y="74"/>
                </a:cubicBezTo>
                <a:cubicBezTo>
                  <a:pt x="9" y="72"/>
                  <a:pt x="9" y="70"/>
                  <a:pt x="10" y="69"/>
                </a:cubicBezTo>
                <a:cubicBezTo>
                  <a:pt x="11" y="67"/>
                  <a:pt x="13" y="66"/>
                  <a:pt x="15" y="65"/>
                </a:cubicBezTo>
                <a:cubicBezTo>
                  <a:pt x="15" y="65"/>
                  <a:pt x="15" y="65"/>
                  <a:pt x="15" y="65"/>
                </a:cubicBezTo>
                <a:cubicBezTo>
                  <a:pt x="16" y="65"/>
                  <a:pt x="18" y="65"/>
                  <a:pt x="19" y="65"/>
                </a:cubicBezTo>
                <a:cubicBezTo>
                  <a:pt x="29" y="55"/>
                  <a:pt x="29" y="55"/>
                  <a:pt x="29" y="55"/>
                </a:cubicBezTo>
                <a:cubicBezTo>
                  <a:pt x="29" y="55"/>
                  <a:pt x="29" y="55"/>
                  <a:pt x="29" y="55"/>
                </a:cubicBezTo>
                <a:cubicBezTo>
                  <a:pt x="28" y="53"/>
                  <a:pt x="29" y="51"/>
                  <a:pt x="30" y="49"/>
                </a:cubicBezTo>
                <a:cubicBezTo>
                  <a:pt x="31" y="47"/>
                  <a:pt x="32" y="46"/>
                  <a:pt x="34" y="46"/>
                </a:cubicBezTo>
                <a:cubicBezTo>
                  <a:pt x="36" y="45"/>
                  <a:pt x="38" y="45"/>
                  <a:pt x="40" y="47"/>
                </a:cubicBezTo>
                <a:cubicBezTo>
                  <a:pt x="42" y="47"/>
                  <a:pt x="43" y="49"/>
                  <a:pt x="43" y="51"/>
                </a:cubicBezTo>
                <a:cubicBezTo>
                  <a:pt x="44" y="52"/>
                  <a:pt x="44" y="54"/>
                  <a:pt x="43" y="55"/>
                </a:cubicBezTo>
                <a:cubicBezTo>
                  <a:pt x="48" y="60"/>
                  <a:pt x="48" y="60"/>
                  <a:pt x="48" y="60"/>
                </a:cubicBezTo>
                <a:cubicBezTo>
                  <a:pt x="48" y="60"/>
                  <a:pt x="48" y="60"/>
                  <a:pt x="48" y="60"/>
                </a:cubicBezTo>
                <a:cubicBezTo>
                  <a:pt x="48" y="60"/>
                  <a:pt x="48" y="60"/>
                  <a:pt x="48" y="60"/>
                </a:cubicBezTo>
                <a:cubicBezTo>
                  <a:pt x="50" y="60"/>
                  <a:pt x="51" y="60"/>
                  <a:pt x="53" y="60"/>
                </a:cubicBezTo>
                <a:cubicBezTo>
                  <a:pt x="62" y="51"/>
                  <a:pt x="62" y="51"/>
                  <a:pt x="62" y="51"/>
                </a:cubicBezTo>
                <a:cubicBezTo>
                  <a:pt x="62" y="51"/>
                  <a:pt x="62" y="51"/>
                  <a:pt x="62" y="51"/>
                </a:cubicBezTo>
                <a:cubicBezTo>
                  <a:pt x="62" y="51"/>
                  <a:pt x="62" y="51"/>
                  <a:pt x="62" y="51"/>
                </a:cubicBezTo>
                <a:cubicBezTo>
                  <a:pt x="61" y="47"/>
                  <a:pt x="63" y="43"/>
                  <a:pt x="67" y="41"/>
                </a:cubicBezTo>
                <a:cubicBezTo>
                  <a:pt x="71" y="40"/>
                  <a:pt x="75" y="43"/>
                  <a:pt x="76" y="47"/>
                </a:cubicBezTo>
                <a:cubicBezTo>
                  <a:pt x="77" y="49"/>
                  <a:pt x="76" y="51"/>
                  <a:pt x="75" y="52"/>
                </a:cubicBezTo>
                <a:cubicBezTo>
                  <a:pt x="75" y="52"/>
                  <a:pt x="75" y="52"/>
                  <a:pt x="75" y="52"/>
                </a:cubicBezTo>
                <a:cubicBezTo>
                  <a:pt x="74" y="54"/>
                  <a:pt x="73" y="55"/>
                  <a:pt x="71" y="56"/>
                </a:cubicBezTo>
                <a:cubicBezTo>
                  <a:pt x="69" y="56"/>
                  <a:pt x="68" y="56"/>
                  <a:pt x="66" y="56"/>
                </a:cubicBezTo>
                <a:close/>
                <a:moveTo>
                  <a:pt x="48" y="70"/>
                </a:moveTo>
                <a:cubicBezTo>
                  <a:pt x="48" y="70"/>
                  <a:pt x="48" y="70"/>
                  <a:pt x="48" y="70"/>
                </a:cubicBezTo>
                <a:cubicBezTo>
                  <a:pt x="49" y="70"/>
                  <a:pt x="49" y="70"/>
                  <a:pt x="49" y="70"/>
                </a:cubicBezTo>
                <a:cubicBezTo>
                  <a:pt x="48" y="70"/>
                  <a:pt x="48" y="70"/>
                  <a:pt x="48" y="70"/>
                </a:cubicBezTo>
                <a:close/>
                <a:moveTo>
                  <a:pt x="47" y="65"/>
                </a:moveTo>
                <a:cubicBezTo>
                  <a:pt x="47" y="65"/>
                  <a:pt x="47" y="65"/>
                  <a:pt x="47" y="65"/>
                </a:cubicBezTo>
                <a:cubicBezTo>
                  <a:pt x="47" y="65"/>
                  <a:pt x="47" y="65"/>
                  <a:pt x="47" y="65"/>
                </a:cubicBezTo>
                <a:cubicBezTo>
                  <a:pt x="47" y="65"/>
                  <a:pt x="47" y="65"/>
                  <a:pt x="47" y="65"/>
                </a:cubicBezTo>
                <a:close/>
                <a:moveTo>
                  <a:pt x="33" y="54"/>
                </a:moveTo>
                <a:cubicBezTo>
                  <a:pt x="33" y="54"/>
                  <a:pt x="33" y="54"/>
                  <a:pt x="33" y="54"/>
                </a:cubicBezTo>
                <a:cubicBezTo>
                  <a:pt x="33" y="55"/>
                  <a:pt x="34" y="56"/>
                  <a:pt x="34" y="56"/>
                </a:cubicBezTo>
                <a:cubicBezTo>
                  <a:pt x="35" y="57"/>
                  <a:pt x="36" y="57"/>
                  <a:pt x="37" y="56"/>
                </a:cubicBezTo>
                <a:cubicBezTo>
                  <a:pt x="38" y="56"/>
                  <a:pt x="39" y="56"/>
                  <a:pt x="39" y="55"/>
                </a:cubicBezTo>
                <a:cubicBezTo>
                  <a:pt x="40" y="54"/>
                  <a:pt x="40" y="53"/>
                  <a:pt x="40" y="52"/>
                </a:cubicBezTo>
                <a:cubicBezTo>
                  <a:pt x="39" y="51"/>
                  <a:pt x="39" y="50"/>
                  <a:pt x="38" y="50"/>
                </a:cubicBezTo>
                <a:cubicBezTo>
                  <a:pt x="37" y="49"/>
                  <a:pt x="36" y="49"/>
                  <a:pt x="35" y="50"/>
                </a:cubicBezTo>
                <a:cubicBezTo>
                  <a:pt x="34" y="50"/>
                  <a:pt x="34" y="50"/>
                  <a:pt x="33" y="51"/>
                </a:cubicBezTo>
                <a:cubicBezTo>
                  <a:pt x="33" y="52"/>
                  <a:pt x="32" y="53"/>
                  <a:pt x="33" y="54"/>
                </a:cubicBezTo>
                <a:close/>
                <a:moveTo>
                  <a:pt x="13" y="73"/>
                </a:moveTo>
                <a:cubicBezTo>
                  <a:pt x="13" y="73"/>
                  <a:pt x="13" y="73"/>
                  <a:pt x="13" y="73"/>
                </a:cubicBezTo>
                <a:cubicBezTo>
                  <a:pt x="14" y="74"/>
                  <a:pt x="14" y="75"/>
                  <a:pt x="15" y="75"/>
                </a:cubicBezTo>
                <a:cubicBezTo>
                  <a:pt x="15" y="75"/>
                  <a:pt x="15" y="75"/>
                  <a:pt x="15" y="75"/>
                </a:cubicBezTo>
                <a:cubicBezTo>
                  <a:pt x="16" y="76"/>
                  <a:pt x="17" y="76"/>
                  <a:pt x="18" y="76"/>
                </a:cubicBezTo>
                <a:cubicBezTo>
                  <a:pt x="18" y="76"/>
                  <a:pt x="18" y="76"/>
                  <a:pt x="18" y="76"/>
                </a:cubicBezTo>
                <a:cubicBezTo>
                  <a:pt x="19" y="76"/>
                  <a:pt x="19" y="75"/>
                  <a:pt x="20" y="74"/>
                </a:cubicBezTo>
                <a:cubicBezTo>
                  <a:pt x="20" y="73"/>
                  <a:pt x="20" y="72"/>
                  <a:pt x="20" y="71"/>
                </a:cubicBezTo>
                <a:cubicBezTo>
                  <a:pt x="20" y="71"/>
                  <a:pt x="19" y="70"/>
                  <a:pt x="19" y="69"/>
                </a:cubicBezTo>
                <a:cubicBezTo>
                  <a:pt x="18" y="69"/>
                  <a:pt x="17" y="69"/>
                  <a:pt x="16" y="69"/>
                </a:cubicBezTo>
                <a:cubicBezTo>
                  <a:pt x="16" y="69"/>
                  <a:pt x="16" y="69"/>
                  <a:pt x="16" y="69"/>
                </a:cubicBezTo>
                <a:cubicBezTo>
                  <a:pt x="15" y="69"/>
                  <a:pt x="14" y="70"/>
                  <a:pt x="14" y="71"/>
                </a:cubicBezTo>
                <a:cubicBezTo>
                  <a:pt x="13" y="71"/>
                  <a:pt x="13" y="72"/>
                  <a:pt x="13" y="73"/>
                </a:cubicBezTo>
                <a:close/>
                <a:moveTo>
                  <a:pt x="65" y="50"/>
                </a:moveTo>
                <a:cubicBezTo>
                  <a:pt x="65" y="50"/>
                  <a:pt x="65" y="50"/>
                  <a:pt x="65" y="50"/>
                </a:cubicBezTo>
                <a:cubicBezTo>
                  <a:pt x="66" y="52"/>
                  <a:pt x="68" y="53"/>
                  <a:pt x="70" y="52"/>
                </a:cubicBezTo>
                <a:cubicBezTo>
                  <a:pt x="71" y="52"/>
                  <a:pt x="71" y="51"/>
                  <a:pt x="72" y="51"/>
                </a:cubicBezTo>
                <a:cubicBezTo>
                  <a:pt x="72" y="50"/>
                  <a:pt x="72" y="50"/>
                  <a:pt x="72" y="50"/>
                </a:cubicBezTo>
                <a:cubicBezTo>
                  <a:pt x="72" y="50"/>
                  <a:pt x="72" y="49"/>
                  <a:pt x="72" y="48"/>
                </a:cubicBezTo>
                <a:cubicBezTo>
                  <a:pt x="72" y="46"/>
                  <a:pt x="70" y="45"/>
                  <a:pt x="68" y="45"/>
                </a:cubicBezTo>
                <a:cubicBezTo>
                  <a:pt x="66" y="46"/>
                  <a:pt x="65" y="48"/>
                  <a:pt x="65" y="50"/>
                </a:cubicBezTo>
                <a:cubicBezTo>
                  <a:pt x="65" y="50"/>
                  <a:pt x="65" y="50"/>
                  <a:pt x="65" y="50"/>
                </a:cubicBezTo>
                <a:cubicBezTo>
                  <a:pt x="65" y="50"/>
                  <a:pt x="65" y="50"/>
                  <a:pt x="65" y="50"/>
                </a:cubicBezTo>
                <a:close/>
                <a:moveTo>
                  <a:pt x="79" y="35"/>
                </a:moveTo>
                <a:cubicBezTo>
                  <a:pt x="79" y="35"/>
                  <a:pt x="79" y="35"/>
                  <a:pt x="79" y="35"/>
                </a:cubicBezTo>
                <a:cubicBezTo>
                  <a:pt x="7" y="35"/>
                  <a:pt x="7" y="35"/>
                  <a:pt x="7" y="35"/>
                </a:cubicBezTo>
                <a:cubicBezTo>
                  <a:pt x="7" y="86"/>
                  <a:pt x="7" y="86"/>
                  <a:pt x="7" y="86"/>
                </a:cubicBezTo>
                <a:cubicBezTo>
                  <a:pt x="79" y="86"/>
                  <a:pt x="79" y="86"/>
                  <a:pt x="79" y="86"/>
                </a:cubicBezTo>
                <a:cubicBezTo>
                  <a:pt x="79" y="35"/>
                  <a:pt x="79" y="35"/>
                  <a:pt x="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79"/>
          <p:cNvSpPr>
            <a:spLocks noEditPoints="1"/>
          </p:cNvSpPr>
          <p:nvPr/>
        </p:nvSpPr>
        <p:spPr bwMode="auto">
          <a:xfrm>
            <a:off x="4872038" y="4170363"/>
            <a:ext cx="187325" cy="184150"/>
          </a:xfrm>
          <a:custGeom>
            <a:avLst/>
            <a:gdLst>
              <a:gd name="T0" fmla="*/ 2 w 50"/>
              <a:gd name="T1" fmla="*/ 7 h 49"/>
              <a:gd name="T2" fmla="*/ 14 w 50"/>
              <a:gd name="T3" fmla="*/ 5 h 49"/>
              <a:gd name="T4" fmla="*/ 15 w 50"/>
              <a:gd name="T5" fmla="*/ 2 h 49"/>
              <a:gd name="T6" fmla="*/ 31 w 50"/>
              <a:gd name="T7" fmla="*/ 0 h 49"/>
              <a:gd name="T8" fmla="*/ 35 w 50"/>
              <a:gd name="T9" fmla="*/ 2 h 49"/>
              <a:gd name="T10" fmla="*/ 36 w 50"/>
              <a:gd name="T11" fmla="*/ 7 h 49"/>
              <a:gd name="T12" fmla="*/ 50 w 50"/>
              <a:gd name="T13" fmla="*/ 9 h 49"/>
              <a:gd name="T14" fmla="*/ 50 w 50"/>
              <a:gd name="T15" fmla="*/ 29 h 49"/>
              <a:gd name="T16" fmla="*/ 49 w 50"/>
              <a:gd name="T17" fmla="*/ 47 h 49"/>
              <a:gd name="T18" fmla="*/ 47 w 50"/>
              <a:gd name="T19" fmla="*/ 49 h 49"/>
              <a:gd name="T20" fmla="*/ 3 w 50"/>
              <a:gd name="T21" fmla="*/ 49 h 49"/>
              <a:gd name="T22" fmla="*/ 1 w 50"/>
              <a:gd name="T23" fmla="*/ 31 h 49"/>
              <a:gd name="T24" fmla="*/ 0 w 50"/>
              <a:gd name="T25" fmla="*/ 29 h 49"/>
              <a:gd name="T26" fmla="*/ 2 w 50"/>
              <a:gd name="T27" fmla="*/ 7 h 49"/>
              <a:gd name="T28" fmla="*/ 16 w 50"/>
              <a:gd name="T29" fmla="*/ 7 h 49"/>
              <a:gd name="T30" fmla="*/ 34 w 50"/>
              <a:gd name="T31" fmla="*/ 5 h 49"/>
              <a:gd name="T32" fmla="*/ 33 w 50"/>
              <a:gd name="T33" fmla="*/ 3 h 49"/>
              <a:gd name="T34" fmla="*/ 31 w 50"/>
              <a:gd name="T35" fmla="*/ 3 h 49"/>
              <a:gd name="T36" fmla="*/ 17 w 50"/>
              <a:gd name="T37" fmla="*/ 3 h 49"/>
              <a:gd name="T38" fmla="*/ 16 w 50"/>
              <a:gd name="T39" fmla="*/ 5 h 49"/>
              <a:gd name="T40" fmla="*/ 21 w 50"/>
              <a:gd name="T41" fmla="*/ 24 h 49"/>
              <a:gd name="T42" fmla="*/ 21 w 50"/>
              <a:gd name="T43" fmla="*/ 24 h 49"/>
              <a:gd name="T44" fmla="*/ 29 w 50"/>
              <a:gd name="T45" fmla="*/ 24 h 49"/>
              <a:gd name="T46" fmla="*/ 30 w 50"/>
              <a:gd name="T47" fmla="*/ 25 h 49"/>
              <a:gd name="T48" fmla="*/ 46 w 50"/>
              <a:gd name="T49" fmla="*/ 27 h 49"/>
              <a:gd name="T50" fmla="*/ 4 w 50"/>
              <a:gd name="T51" fmla="*/ 11 h 49"/>
              <a:gd name="T52" fmla="*/ 19 w 50"/>
              <a:gd name="T53" fmla="*/ 27 h 49"/>
              <a:gd name="T54" fmla="*/ 21 w 50"/>
              <a:gd name="T55" fmla="*/ 24 h 49"/>
              <a:gd name="T56" fmla="*/ 30 w 50"/>
              <a:gd name="T57" fmla="*/ 31 h 49"/>
              <a:gd name="T58" fmla="*/ 29 w 50"/>
              <a:gd name="T59" fmla="*/ 35 h 49"/>
              <a:gd name="T60" fmla="*/ 25 w 50"/>
              <a:gd name="T61" fmla="*/ 35 h 49"/>
              <a:gd name="T62" fmla="*/ 19 w 50"/>
              <a:gd name="T63" fmla="*/ 33 h 49"/>
              <a:gd name="T64" fmla="*/ 19 w 50"/>
              <a:gd name="T65" fmla="*/ 31 h 49"/>
              <a:gd name="T66" fmla="*/ 5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4" y="3"/>
                  <a:pt x="15" y="2"/>
                </a:cubicBezTo>
                <a:cubicBezTo>
                  <a:pt x="15" y="2"/>
                  <a:pt x="15" y="2"/>
                  <a:pt x="15" y="2"/>
                </a:cubicBezTo>
                <a:cubicBezTo>
                  <a:pt x="16" y="1"/>
                  <a:pt x="17" y="0"/>
                  <a:pt x="19" y="0"/>
                </a:cubicBezTo>
                <a:cubicBezTo>
                  <a:pt x="31" y="0"/>
                  <a:pt x="31" y="0"/>
                  <a:pt x="31" y="0"/>
                </a:cubicBezTo>
                <a:cubicBezTo>
                  <a:pt x="33" y="0"/>
                  <a:pt x="34" y="1"/>
                  <a:pt x="35" y="2"/>
                </a:cubicBezTo>
                <a:cubicBezTo>
                  <a:pt x="35" y="2"/>
                  <a:pt x="35" y="2"/>
                  <a:pt x="35" y="2"/>
                </a:cubicBezTo>
                <a:cubicBezTo>
                  <a:pt x="36" y="3"/>
                  <a:pt x="36" y="4"/>
                  <a:pt x="36" y="5"/>
                </a:cubicBezTo>
                <a:cubicBezTo>
                  <a:pt x="36" y="7"/>
                  <a:pt x="36" y="7"/>
                  <a:pt x="36" y="7"/>
                </a:cubicBezTo>
                <a:cubicBezTo>
                  <a:pt x="48" y="7"/>
                  <a:pt x="48" y="7"/>
                  <a:pt x="48" y="7"/>
                </a:cubicBezTo>
                <a:cubicBezTo>
                  <a:pt x="49" y="7"/>
                  <a:pt x="50" y="8"/>
                  <a:pt x="50" y="9"/>
                </a:cubicBezTo>
                <a:cubicBezTo>
                  <a:pt x="50" y="9"/>
                  <a:pt x="50" y="9"/>
                  <a:pt x="50" y="9"/>
                </a:cubicBezTo>
                <a:cubicBezTo>
                  <a:pt x="50" y="29"/>
                  <a:pt x="50" y="29"/>
                  <a:pt x="50" y="29"/>
                </a:cubicBezTo>
                <a:cubicBezTo>
                  <a:pt x="50" y="30"/>
                  <a:pt x="49" y="31"/>
                  <a:pt x="49" y="31"/>
                </a:cubicBezTo>
                <a:cubicBezTo>
                  <a:pt x="49" y="47"/>
                  <a:pt x="49" y="47"/>
                  <a:pt x="49" y="47"/>
                </a:cubicBezTo>
                <a:cubicBezTo>
                  <a:pt x="49" y="47"/>
                  <a:pt x="49" y="47"/>
                  <a:pt x="49" y="47"/>
                </a:cubicBezTo>
                <a:cubicBezTo>
                  <a:pt x="49" y="48"/>
                  <a:pt x="48" y="49"/>
                  <a:pt x="47" y="49"/>
                </a:cubicBezTo>
                <a:cubicBezTo>
                  <a:pt x="3" y="49"/>
                  <a:pt x="3" y="49"/>
                  <a:pt x="3" y="49"/>
                </a:cubicBezTo>
                <a:cubicBezTo>
                  <a:pt x="3" y="49"/>
                  <a:pt x="3" y="49"/>
                  <a:pt x="3" y="49"/>
                </a:cubicBezTo>
                <a:cubicBezTo>
                  <a:pt x="2" y="49"/>
                  <a:pt x="1" y="48"/>
                  <a:pt x="1" y="47"/>
                </a:cubicBezTo>
                <a:cubicBezTo>
                  <a:pt x="1" y="31"/>
                  <a:pt x="1" y="31"/>
                  <a:pt x="1"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3" y="3"/>
                </a:cubicBezTo>
                <a:cubicBezTo>
                  <a:pt x="33" y="3"/>
                  <a:pt x="33" y="3"/>
                  <a:pt x="33" y="3"/>
                </a:cubicBezTo>
                <a:cubicBezTo>
                  <a:pt x="33" y="3"/>
                  <a:pt x="33" y="3"/>
                  <a:pt x="33" y="3"/>
                </a:cubicBezTo>
                <a:cubicBezTo>
                  <a:pt x="33" y="3"/>
                  <a:pt x="32" y="3"/>
                  <a:pt x="31" y="3"/>
                </a:cubicBezTo>
                <a:cubicBezTo>
                  <a:pt x="19" y="3"/>
                  <a:pt x="19" y="3"/>
                  <a:pt x="19" y="3"/>
                </a:cubicBezTo>
                <a:cubicBezTo>
                  <a:pt x="18" y="3"/>
                  <a:pt x="17" y="3"/>
                  <a:pt x="17" y="3"/>
                </a:cubicBezTo>
                <a:cubicBezTo>
                  <a:pt x="17" y="3"/>
                  <a:pt x="17" y="3"/>
                  <a:pt x="17" y="3"/>
                </a:cubicBezTo>
                <a:cubicBezTo>
                  <a:pt x="16" y="4"/>
                  <a:pt x="16" y="5"/>
                  <a:pt x="16" y="5"/>
                </a:cubicBezTo>
                <a:cubicBezTo>
                  <a:pt x="16" y="7"/>
                  <a:pt x="16" y="7"/>
                  <a:pt x="16" y="7"/>
                </a:cubicBezTo>
                <a:close/>
                <a:moveTo>
                  <a:pt x="21" y="24"/>
                </a:moveTo>
                <a:cubicBezTo>
                  <a:pt x="21" y="24"/>
                  <a:pt x="21" y="24"/>
                  <a:pt x="21" y="24"/>
                </a:cubicBezTo>
                <a:cubicBezTo>
                  <a:pt x="21" y="24"/>
                  <a:pt x="21" y="24"/>
                  <a:pt x="21" y="24"/>
                </a:cubicBezTo>
                <a:cubicBezTo>
                  <a:pt x="25" y="24"/>
                  <a:pt x="25" y="24"/>
                  <a:pt x="25" y="24"/>
                </a:cubicBezTo>
                <a:cubicBezTo>
                  <a:pt x="29" y="24"/>
                  <a:pt x="29" y="24"/>
                  <a:pt x="29" y="24"/>
                </a:cubicBezTo>
                <a:cubicBezTo>
                  <a:pt x="30" y="24"/>
                  <a:pt x="30" y="24"/>
                  <a:pt x="30" y="25"/>
                </a:cubicBezTo>
                <a:cubicBezTo>
                  <a:pt x="30" y="25"/>
                  <a:pt x="30" y="25"/>
                  <a:pt x="30" y="25"/>
                </a:cubicBezTo>
                <a:cubicBezTo>
                  <a:pt x="30" y="27"/>
                  <a:pt x="30" y="27"/>
                  <a:pt x="30" y="27"/>
                </a:cubicBezTo>
                <a:cubicBezTo>
                  <a:pt x="46" y="27"/>
                  <a:pt x="46" y="27"/>
                  <a:pt x="46" y="27"/>
                </a:cubicBezTo>
                <a:cubicBezTo>
                  <a:pt x="46" y="11"/>
                  <a:pt x="46" y="11"/>
                  <a:pt x="46" y="11"/>
                </a:cubicBezTo>
                <a:cubicBezTo>
                  <a:pt x="4" y="11"/>
                  <a:pt x="4" y="11"/>
                  <a:pt x="4" y="11"/>
                </a:cubicBezTo>
                <a:cubicBezTo>
                  <a:pt x="4" y="27"/>
                  <a:pt x="4" y="27"/>
                  <a:pt x="4" y="27"/>
                </a:cubicBezTo>
                <a:cubicBezTo>
                  <a:pt x="19" y="27"/>
                  <a:pt x="19" y="27"/>
                  <a:pt x="19" y="27"/>
                </a:cubicBezTo>
                <a:cubicBezTo>
                  <a:pt x="19" y="25"/>
                  <a:pt x="19" y="25"/>
                  <a:pt x="19" y="25"/>
                </a:cubicBezTo>
                <a:cubicBezTo>
                  <a:pt x="19" y="24"/>
                  <a:pt x="20" y="24"/>
                  <a:pt x="21" y="24"/>
                </a:cubicBezTo>
                <a:close/>
                <a:moveTo>
                  <a:pt x="30" y="31"/>
                </a:moveTo>
                <a:cubicBezTo>
                  <a:pt x="30" y="31"/>
                  <a:pt x="30" y="31"/>
                  <a:pt x="30" y="31"/>
                </a:cubicBezTo>
                <a:cubicBezTo>
                  <a:pt x="30" y="33"/>
                  <a:pt x="30" y="33"/>
                  <a:pt x="30" y="33"/>
                </a:cubicBezTo>
                <a:cubicBezTo>
                  <a:pt x="30" y="34"/>
                  <a:pt x="30" y="35"/>
                  <a:pt x="29" y="35"/>
                </a:cubicBezTo>
                <a:cubicBezTo>
                  <a:pt x="29" y="35"/>
                  <a:pt x="29" y="35"/>
                  <a:pt x="29" y="35"/>
                </a:cubicBezTo>
                <a:cubicBezTo>
                  <a:pt x="25" y="35"/>
                  <a:pt x="25" y="35"/>
                  <a:pt x="25" y="35"/>
                </a:cubicBezTo>
                <a:cubicBezTo>
                  <a:pt x="21" y="35"/>
                  <a:pt x="21" y="35"/>
                  <a:pt x="21" y="35"/>
                </a:cubicBezTo>
                <a:cubicBezTo>
                  <a:pt x="20" y="35"/>
                  <a:pt x="19" y="34"/>
                  <a:pt x="19" y="33"/>
                </a:cubicBezTo>
                <a:cubicBezTo>
                  <a:pt x="19" y="33"/>
                  <a:pt x="19" y="33"/>
                  <a:pt x="19" y="33"/>
                </a:cubicBezTo>
                <a:cubicBezTo>
                  <a:pt x="19" y="31"/>
                  <a:pt x="19" y="31"/>
                  <a:pt x="19" y="31"/>
                </a:cubicBezTo>
                <a:cubicBezTo>
                  <a:pt x="5" y="31"/>
                  <a:pt x="5" y="31"/>
                  <a:pt x="5" y="31"/>
                </a:cubicBezTo>
                <a:cubicBezTo>
                  <a:pt x="5" y="45"/>
                  <a:pt x="5" y="45"/>
                  <a:pt x="5" y="45"/>
                </a:cubicBezTo>
                <a:cubicBezTo>
                  <a:pt x="45" y="45"/>
                  <a:pt x="45" y="45"/>
                  <a:pt x="45" y="45"/>
                </a:cubicBezTo>
                <a:cubicBezTo>
                  <a:pt x="45" y="31"/>
                  <a:pt x="45" y="31"/>
                  <a:pt x="45" y="31"/>
                </a:cubicBezTo>
                <a:cubicBezTo>
                  <a:pt x="30" y="31"/>
                  <a:pt x="30" y="31"/>
                  <a:pt x="30"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0"/>
          <p:cNvSpPr>
            <a:spLocks noEditPoints="1"/>
          </p:cNvSpPr>
          <p:nvPr/>
        </p:nvSpPr>
        <p:spPr bwMode="auto">
          <a:xfrm>
            <a:off x="3465513" y="3241675"/>
            <a:ext cx="255587" cy="198438"/>
          </a:xfrm>
          <a:custGeom>
            <a:avLst/>
            <a:gdLst>
              <a:gd name="T0" fmla="*/ 1 w 68"/>
              <a:gd name="T1" fmla="*/ 18 h 53"/>
              <a:gd name="T2" fmla="*/ 10 w 68"/>
              <a:gd name="T3" fmla="*/ 2 h 53"/>
              <a:gd name="T4" fmla="*/ 12 w 68"/>
              <a:gd name="T5" fmla="*/ 0 h 53"/>
              <a:gd name="T6" fmla="*/ 55 w 68"/>
              <a:gd name="T7" fmla="*/ 0 h 53"/>
              <a:gd name="T8" fmla="*/ 58 w 68"/>
              <a:gd name="T9" fmla="*/ 2 h 53"/>
              <a:gd name="T10" fmla="*/ 67 w 68"/>
              <a:gd name="T11" fmla="*/ 18 h 53"/>
              <a:gd name="T12" fmla="*/ 67 w 68"/>
              <a:gd name="T13" fmla="*/ 21 h 53"/>
              <a:gd name="T14" fmla="*/ 67 w 68"/>
              <a:gd name="T15" fmla="*/ 21 h 53"/>
              <a:gd name="T16" fmla="*/ 36 w 68"/>
              <a:gd name="T17" fmla="*/ 52 h 53"/>
              <a:gd name="T18" fmla="*/ 32 w 68"/>
              <a:gd name="T19" fmla="*/ 52 h 53"/>
              <a:gd name="T20" fmla="*/ 32 w 68"/>
              <a:gd name="T21" fmla="*/ 52 h 53"/>
              <a:gd name="T22" fmla="*/ 1 w 68"/>
              <a:gd name="T23" fmla="*/ 21 h 53"/>
              <a:gd name="T24" fmla="*/ 1 w 68"/>
              <a:gd name="T25" fmla="*/ 18 h 53"/>
              <a:gd name="T26" fmla="*/ 7 w 68"/>
              <a:gd name="T27" fmla="*/ 18 h 53"/>
              <a:gd name="T28" fmla="*/ 7 w 68"/>
              <a:gd name="T29" fmla="*/ 18 h 53"/>
              <a:gd name="T30" fmla="*/ 20 w 68"/>
              <a:gd name="T31" fmla="*/ 18 h 53"/>
              <a:gd name="T32" fmla="*/ 13 w 68"/>
              <a:gd name="T33" fmla="*/ 7 h 53"/>
              <a:gd name="T34" fmla="*/ 7 w 68"/>
              <a:gd name="T35" fmla="*/ 18 h 53"/>
              <a:gd name="T36" fmla="*/ 55 w 68"/>
              <a:gd name="T37" fmla="*/ 7 h 53"/>
              <a:gd name="T38" fmla="*/ 55 w 68"/>
              <a:gd name="T39" fmla="*/ 7 h 53"/>
              <a:gd name="T40" fmla="*/ 48 w 68"/>
              <a:gd name="T41" fmla="*/ 18 h 53"/>
              <a:gd name="T42" fmla="*/ 61 w 68"/>
              <a:gd name="T43" fmla="*/ 18 h 53"/>
              <a:gd name="T44" fmla="*/ 55 w 68"/>
              <a:gd name="T45" fmla="*/ 7 h 53"/>
              <a:gd name="T46" fmla="*/ 60 w 68"/>
              <a:gd name="T47" fmla="*/ 21 h 53"/>
              <a:gd name="T48" fmla="*/ 60 w 68"/>
              <a:gd name="T49" fmla="*/ 21 h 53"/>
              <a:gd name="T50" fmla="*/ 46 w 68"/>
              <a:gd name="T51" fmla="*/ 21 h 53"/>
              <a:gd name="T52" fmla="*/ 39 w 68"/>
              <a:gd name="T53" fmla="*/ 42 h 53"/>
              <a:gd name="T54" fmla="*/ 60 w 68"/>
              <a:gd name="T55" fmla="*/ 21 h 53"/>
              <a:gd name="T56" fmla="*/ 29 w 68"/>
              <a:gd name="T57" fmla="*/ 42 h 53"/>
              <a:gd name="T58" fmla="*/ 29 w 68"/>
              <a:gd name="T59" fmla="*/ 42 h 53"/>
              <a:gd name="T60" fmla="*/ 21 w 68"/>
              <a:gd name="T61" fmla="*/ 21 h 53"/>
              <a:gd name="T62" fmla="*/ 8 w 68"/>
              <a:gd name="T63" fmla="*/ 21 h 53"/>
              <a:gd name="T64" fmla="*/ 29 w 68"/>
              <a:gd name="T65" fmla="*/ 42 h 53"/>
              <a:gd name="T66" fmla="*/ 52 w 68"/>
              <a:gd name="T67" fmla="*/ 5 h 53"/>
              <a:gd name="T68" fmla="*/ 52 w 68"/>
              <a:gd name="T69" fmla="*/ 5 h 53"/>
              <a:gd name="T70" fmla="*/ 38 w 68"/>
              <a:gd name="T71" fmla="*/ 5 h 53"/>
              <a:gd name="T72" fmla="*/ 45 w 68"/>
              <a:gd name="T73" fmla="*/ 16 h 53"/>
              <a:gd name="T74" fmla="*/ 52 w 68"/>
              <a:gd name="T75" fmla="*/ 5 h 53"/>
              <a:gd name="T76" fmla="*/ 30 w 68"/>
              <a:gd name="T77" fmla="*/ 5 h 53"/>
              <a:gd name="T78" fmla="*/ 30 w 68"/>
              <a:gd name="T79" fmla="*/ 5 h 53"/>
              <a:gd name="T80" fmla="*/ 16 w 68"/>
              <a:gd name="T81" fmla="*/ 5 h 53"/>
              <a:gd name="T82" fmla="*/ 23 w 68"/>
              <a:gd name="T83" fmla="*/ 16 h 53"/>
              <a:gd name="T84" fmla="*/ 30 w 68"/>
              <a:gd name="T85" fmla="*/ 5 h 53"/>
              <a:gd name="T86" fmla="*/ 25 w 68"/>
              <a:gd name="T87" fmla="*/ 18 h 53"/>
              <a:gd name="T88" fmla="*/ 25 w 68"/>
              <a:gd name="T89" fmla="*/ 18 h 53"/>
              <a:gd name="T90" fmla="*/ 42 w 68"/>
              <a:gd name="T91" fmla="*/ 18 h 53"/>
              <a:gd name="T92" fmla="*/ 34 w 68"/>
              <a:gd name="T93" fmla="*/ 6 h 53"/>
              <a:gd name="T94" fmla="*/ 25 w 68"/>
              <a:gd name="T95" fmla="*/ 18 h 53"/>
              <a:gd name="T96" fmla="*/ 43 w 68"/>
              <a:gd name="T97" fmla="*/ 21 h 53"/>
              <a:gd name="T98" fmla="*/ 43 w 68"/>
              <a:gd name="T99" fmla="*/ 21 h 53"/>
              <a:gd name="T100" fmla="*/ 25 w 68"/>
              <a:gd name="T101" fmla="*/ 21 h 53"/>
              <a:gd name="T102" fmla="*/ 34 w 68"/>
              <a:gd name="T103" fmla="*/ 46 h 53"/>
              <a:gd name="T104" fmla="*/ 43 w 68"/>
              <a:gd name="T10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53">
                <a:moveTo>
                  <a:pt x="1" y="18"/>
                </a:moveTo>
                <a:cubicBezTo>
                  <a:pt x="10" y="2"/>
                  <a:pt x="10" y="2"/>
                  <a:pt x="10" y="2"/>
                </a:cubicBezTo>
                <a:cubicBezTo>
                  <a:pt x="11" y="1"/>
                  <a:pt x="12" y="0"/>
                  <a:pt x="12" y="0"/>
                </a:cubicBezTo>
                <a:cubicBezTo>
                  <a:pt x="55" y="0"/>
                  <a:pt x="55" y="0"/>
                  <a:pt x="55" y="0"/>
                </a:cubicBezTo>
                <a:cubicBezTo>
                  <a:pt x="56" y="0"/>
                  <a:pt x="57" y="1"/>
                  <a:pt x="58" y="2"/>
                </a:cubicBezTo>
                <a:cubicBezTo>
                  <a:pt x="67" y="18"/>
                  <a:pt x="67" y="18"/>
                  <a:pt x="67" y="18"/>
                </a:cubicBezTo>
                <a:cubicBezTo>
                  <a:pt x="68" y="19"/>
                  <a:pt x="68" y="20"/>
                  <a:pt x="67" y="21"/>
                </a:cubicBezTo>
                <a:cubicBezTo>
                  <a:pt x="67" y="21"/>
                  <a:pt x="67" y="21"/>
                  <a:pt x="67" y="21"/>
                </a:cubicBezTo>
                <a:cubicBezTo>
                  <a:pt x="36" y="52"/>
                  <a:pt x="36" y="52"/>
                  <a:pt x="36" y="52"/>
                </a:cubicBezTo>
                <a:cubicBezTo>
                  <a:pt x="35" y="53"/>
                  <a:pt x="33" y="53"/>
                  <a:pt x="32" y="52"/>
                </a:cubicBezTo>
                <a:cubicBezTo>
                  <a:pt x="32" y="52"/>
                  <a:pt x="32" y="52"/>
                  <a:pt x="32" y="52"/>
                </a:cubicBezTo>
                <a:cubicBezTo>
                  <a:pt x="1" y="21"/>
                  <a:pt x="1" y="21"/>
                  <a:pt x="1" y="21"/>
                </a:cubicBezTo>
                <a:cubicBezTo>
                  <a:pt x="0" y="20"/>
                  <a:pt x="0" y="19"/>
                  <a:pt x="1" y="18"/>
                </a:cubicBezTo>
                <a:close/>
                <a:moveTo>
                  <a:pt x="7" y="18"/>
                </a:moveTo>
                <a:cubicBezTo>
                  <a:pt x="7" y="18"/>
                  <a:pt x="7" y="18"/>
                  <a:pt x="7" y="18"/>
                </a:cubicBezTo>
                <a:cubicBezTo>
                  <a:pt x="20" y="18"/>
                  <a:pt x="20" y="18"/>
                  <a:pt x="20" y="18"/>
                </a:cubicBezTo>
                <a:cubicBezTo>
                  <a:pt x="13" y="7"/>
                  <a:pt x="13" y="7"/>
                  <a:pt x="13" y="7"/>
                </a:cubicBezTo>
                <a:cubicBezTo>
                  <a:pt x="7" y="18"/>
                  <a:pt x="7" y="18"/>
                  <a:pt x="7" y="18"/>
                </a:cubicBezTo>
                <a:close/>
                <a:moveTo>
                  <a:pt x="55" y="7"/>
                </a:moveTo>
                <a:cubicBezTo>
                  <a:pt x="55" y="7"/>
                  <a:pt x="55" y="7"/>
                  <a:pt x="55" y="7"/>
                </a:cubicBezTo>
                <a:cubicBezTo>
                  <a:pt x="48" y="18"/>
                  <a:pt x="48" y="18"/>
                  <a:pt x="48" y="18"/>
                </a:cubicBezTo>
                <a:cubicBezTo>
                  <a:pt x="61" y="18"/>
                  <a:pt x="61" y="18"/>
                  <a:pt x="61" y="18"/>
                </a:cubicBezTo>
                <a:cubicBezTo>
                  <a:pt x="55" y="7"/>
                  <a:pt x="55" y="7"/>
                  <a:pt x="55" y="7"/>
                </a:cubicBezTo>
                <a:close/>
                <a:moveTo>
                  <a:pt x="60" y="21"/>
                </a:moveTo>
                <a:cubicBezTo>
                  <a:pt x="60" y="21"/>
                  <a:pt x="60" y="21"/>
                  <a:pt x="60" y="21"/>
                </a:cubicBezTo>
                <a:cubicBezTo>
                  <a:pt x="46" y="21"/>
                  <a:pt x="46" y="21"/>
                  <a:pt x="46" y="21"/>
                </a:cubicBezTo>
                <a:cubicBezTo>
                  <a:pt x="39" y="42"/>
                  <a:pt x="39" y="42"/>
                  <a:pt x="39" y="42"/>
                </a:cubicBezTo>
                <a:cubicBezTo>
                  <a:pt x="60" y="21"/>
                  <a:pt x="60" y="21"/>
                  <a:pt x="60" y="21"/>
                </a:cubicBezTo>
                <a:close/>
                <a:moveTo>
                  <a:pt x="29" y="42"/>
                </a:moveTo>
                <a:cubicBezTo>
                  <a:pt x="29" y="42"/>
                  <a:pt x="29" y="42"/>
                  <a:pt x="29" y="42"/>
                </a:cubicBezTo>
                <a:cubicBezTo>
                  <a:pt x="21" y="21"/>
                  <a:pt x="21" y="21"/>
                  <a:pt x="21" y="21"/>
                </a:cubicBezTo>
                <a:cubicBezTo>
                  <a:pt x="8" y="21"/>
                  <a:pt x="8" y="21"/>
                  <a:pt x="8" y="21"/>
                </a:cubicBezTo>
                <a:cubicBezTo>
                  <a:pt x="29" y="42"/>
                  <a:pt x="29" y="42"/>
                  <a:pt x="29" y="42"/>
                </a:cubicBezTo>
                <a:close/>
                <a:moveTo>
                  <a:pt x="52" y="5"/>
                </a:moveTo>
                <a:cubicBezTo>
                  <a:pt x="52" y="5"/>
                  <a:pt x="52" y="5"/>
                  <a:pt x="52" y="5"/>
                </a:cubicBezTo>
                <a:cubicBezTo>
                  <a:pt x="38" y="5"/>
                  <a:pt x="38" y="5"/>
                  <a:pt x="38" y="5"/>
                </a:cubicBezTo>
                <a:cubicBezTo>
                  <a:pt x="45" y="16"/>
                  <a:pt x="45" y="16"/>
                  <a:pt x="45" y="16"/>
                </a:cubicBezTo>
                <a:cubicBezTo>
                  <a:pt x="52" y="5"/>
                  <a:pt x="52" y="5"/>
                  <a:pt x="52" y="5"/>
                </a:cubicBezTo>
                <a:close/>
                <a:moveTo>
                  <a:pt x="30" y="5"/>
                </a:moveTo>
                <a:cubicBezTo>
                  <a:pt x="30" y="5"/>
                  <a:pt x="30" y="5"/>
                  <a:pt x="30" y="5"/>
                </a:cubicBezTo>
                <a:cubicBezTo>
                  <a:pt x="16" y="5"/>
                  <a:pt x="16" y="5"/>
                  <a:pt x="16" y="5"/>
                </a:cubicBezTo>
                <a:cubicBezTo>
                  <a:pt x="23" y="16"/>
                  <a:pt x="23" y="16"/>
                  <a:pt x="23" y="16"/>
                </a:cubicBezTo>
                <a:cubicBezTo>
                  <a:pt x="30" y="5"/>
                  <a:pt x="30" y="5"/>
                  <a:pt x="30" y="5"/>
                </a:cubicBezTo>
                <a:close/>
                <a:moveTo>
                  <a:pt x="25" y="18"/>
                </a:moveTo>
                <a:cubicBezTo>
                  <a:pt x="25" y="18"/>
                  <a:pt x="25" y="18"/>
                  <a:pt x="25" y="18"/>
                </a:cubicBezTo>
                <a:cubicBezTo>
                  <a:pt x="42" y="18"/>
                  <a:pt x="42" y="18"/>
                  <a:pt x="42" y="18"/>
                </a:cubicBezTo>
                <a:cubicBezTo>
                  <a:pt x="34" y="6"/>
                  <a:pt x="34" y="6"/>
                  <a:pt x="34" y="6"/>
                </a:cubicBezTo>
                <a:cubicBezTo>
                  <a:pt x="25" y="18"/>
                  <a:pt x="25" y="18"/>
                  <a:pt x="25" y="18"/>
                </a:cubicBezTo>
                <a:close/>
                <a:moveTo>
                  <a:pt x="43" y="21"/>
                </a:moveTo>
                <a:cubicBezTo>
                  <a:pt x="43" y="21"/>
                  <a:pt x="43" y="21"/>
                  <a:pt x="43" y="21"/>
                </a:cubicBezTo>
                <a:cubicBezTo>
                  <a:pt x="25" y="21"/>
                  <a:pt x="25" y="21"/>
                  <a:pt x="25" y="21"/>
                </a:cubicBezTo>
                <a:cubicBezTo>
                  <a:pt x="34" y="46"/>
                  <a:pt x="34" y="46"/>
                  <a:pt x="34" y="46"/>
                </a:cubicBezTo>
                <a:cubicBezTo>
                  <a:pt x="43" y="21"/>
                  <a:pt x="43" y="21"/>
                  <a:pt x="4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1"/>
          <p:cNvSpPr>
            <a:spLocks noEditPoints="1"/>
          </p:cNvSpPr>
          <p:nvPr/>
        </p:nvSpPr>
        <p:spPr bwMode="auto">
          <a:xfrm>
            <a:off x="2794000" y="3687763"/>
            <a:ext cx="192088" cy="198437"/>
          </a:xfrm>
          <a:custGeom>
            <a:avLst/>
            <a:gdLst>
              <a:gd name="T0" fmla="*/ 28 w 51"/>
              <a:gd name="T1" fmla="*/ 44 h 53"/>
              <a:gd name="T2" fmla="*/ 24 w 51"/>
              <a:gd name="T3" fmla="*/ 44 h 53"/>
              <a:gd name="T4" fmla="*/ 11 w 51"/>
              <a:gd name="T5" fmla="*/ 8 h 53"/>
              <a:gd name="T6" fmla="*/ 13 w 51"/>
              <a:gd name="T7" fmla="*/ 10 h 53"/>
              <a:gd name="T8" fmla="*/ 9 w 51"/>
              <a:gd name="T9" fmla="*/ 10 h 53"/>
              <a:gd name="T10" fmla="*/ 40 w 51"/>
              <a:gd name="T11" fmla="*/ 8 h 53"/>
              <a:gd name="T12" fmla="*/ 42 w 51"/>
              <a:gd name="T13" fmla="*/ 10 h 53"/>
              <a:gd name="T14" fmla="*/ 38 w 51"/>
              <a:gd name="T15" fmla="*/ 10 h 53"/>
              <a:gd name="T16" fmla="*/ 26 w 51"/>
              <a:gd name="T17" fmla="*/ 38 h 53"/>
              <a:gd name="T18" fmla="*/ 33 w 51"/>
              <a:gd name="T19" fmla="*/ 29 h 53"/>
              <a:gd name="T20" fmla="*/ 36 w 51"/>
              <a:gd name="T21" fmla="*/ 15 h 53"/>
              <a:gd name="T22" fmla="*/ 35 w 51"/>
              <a:gd name="T23" fmla="*/ 14 h 53"/>
              <a:gd name="T24" fmla="*/ 15 w 51"/>
              <a:gd name="T25" fmla="*/ 15 h 53"/>
              <a:gd name="T26" fmla="*/ 18 w 51"/>
              <a:gd name="T27" fmla="*/ 29 h 53"/>
              <a:gd name="T28" fmla="*/ 36 w 51"/>
              <a:gd name="T29" fmla="*/ 30 h 53"/>
              <a:gd name="T30" fmla="*/ 26 w 51"/>
              <a:gd name="T31" fmla="*/ 41 h 53"/>
              <a:gd name="T32" fmla="*/ 25 w 51"/>
              <a:gd name="T33" fmla="*/ 41 h 53"/>
              <a:gd name="T34" fmla="*/ 12 w 51"/>
              <a:gd name="T35" fmla="*/ 16 h 53"/>
              <a:gd name="T36" fmla="*/ 13 w 51"/>
              <a:gd name="T37" fmla="*/ 14 h 53"/>
              <a:gd name="T38" fmla="*/ 15 w 51"/>
              <a:gd name="T39" fmla="*/ 12 h 53"/>
              <a:gd name="T40" fmla="*/ 36 w 51"/>
              <a:gd name="T41" fmla="*/ 12 h 53"/>
              <a:gd name="T42" fmla="*/ 38 w 51"/>
              <a:gd name="T43" fmla="*/ 14 h 53"/>
              <a:gd name="T44" fmla="*/ 39 w 51"/>
              <a:gd name="T45" fmla="*/ 15 h 53"/>
              <a:gd name="T46" fmla="*/ 36 w 51"/>
              <a:gd name="T47" fmla="*/ 30 h 53"/>
              <a:gd name="T48" fmla="*/ 26 w 51"/>
              <a:gd name="T49" fmla="*/ 49 h 53"/>
              <a:gd name="T50" fmla="*/ 47 w 51"/>
              <a:gd name="T51" fmla="*/ 11 h 53"/>
              <a:gd name="T52" fmla="*/ 11 w 51"/>
              <a:gd name="T53" fmla="*/ 4 h 53"/>
              <a:gd name="T54" fmla="*/ 5 w 51"/>
              <a:gd name="T55" fmla="*/ 12 h 53"/>
              <a:gd name="T56" fmla="*/ 27 w 51"/>
              <a:gd name="T57" fmla="*/ 53 h 53"/>
              <a:gd name="T58" fmla="*/ 25 w 51"/>
              <a:gd name="T59" fmla="*/ 53 h 53"/>
              <a:gd name="T60" fmla="*/ 1 w 51"/>
              <a:gd name="T61" fmla="*/ 10 h 53"/>
              <a:gd name="T62" fmla="*/ 2 w 51"/>
              <a:gd name="T63" fmla="*/ 7 h 53"/>
              <a:gd name="T64" fmla="*/ 7 w 51"/>
              <a:gd name="T65" fmla="*/ 2 h 53"/>
              <a:gd name="T66" fmla="*/ 42 w 51"/>
              <a:gd name="T67" fmla="*/ 0 h 53"/>
              <a:gd name="T68" fmla="*/ 44 w 51"/>
              <a:gd name="T69" fmla="*/ 2 h 53"/>
              <a:gd name="T70" fmla="*/ 51 w 51"/>
              <a:gd name="T71" fmla="*/ 9 h 53"/>
              <a:gd name="T72" fmla="*/ 51 w 51"/>
              <a:gd name="T7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3">
                <a:moveTo>
                  <a:pt x="26" y="42"/>
                </a:moveTo>
                <a:cubicBezTo>
                  <a:pt x="27" y="42"/>
                  <a:pt x="28" y="42"/>
                  <a:pt x="28" y="44"/>
                </a:cubicBezTo>
                <a:cubicBezTo>
                  <a:pt x="28" y="45"/>
                  <a:pt x="27" y="46"/>
                  <a:pt x="26" y="46"/>
                </a:cubicBezTo>
                <a:cubicBezTo>
                  <a:pt x="25" y="46"/>
                  <a:pt x="24" y="45"/>
                  <a:pt x="24" y="44"/>
                </a:cubicBezTo>
                <a:cubicBezTo>
                  <a:pt x="24" y="42"/>
                  <a:pt x="25" y="42"/>
                  <a:pt x="26" y="42"/>
                </a:cubicBezTo>
                <a:close/>
                <a:moveTo>
                  <a:pt x="11" y="8"/>
                </a:moveTo>
                <a:cubicBezTo>
                  <a:pt x="11" y="8"/>
                  <a:pt x="11" y="8"/>
                  <a:pt x="11" y="8"/>
                </a:cubicBezTo>
                <a:cubicBezTo>
                  <a:pt x="12" y="8"/>
                  <a:pt x="13" y="9"/>
                  <a:pt x="13" y="10"/>
                </a:cubicBezTo>
                <a:cubicBezTo>
                  <a:pt x="13" y="11"/>
                  <a:pt x="12" y="12"/>
                  <a:pt x="11" y="12"/>
                </a:cubicBezTo>
                <a:cubicBezTo>
                  <a:pt x="10" y="12"/>
                  <a:pt x="9" y="11"/>
                  <a:pt x="9" y="10"/>
                </a:cubicBezTo>
                <a:cubicBezTo>
                  <a:pt x="9" y="9"/>
                  <a:pt x="10" y="8"/>
                  <a:pt x="11" y="8"/>
                </a:cubicBezTo>
                <a:close/>
                <a:moveTo>
                  <a:pt x="40" y="8"/>
                </a:moveTo>
                <a:cubicBezTo>
                  <a:pt x="40" y="8"/>
                  <a:pt x="40" y="8"/>
                  <a:pt x="40" y="8"/>
                </a:cubicBezTo>
                <a:cubicBezTo>
                  <a:pt x="41" y="8"/>
                  <a:pt x="42" y="9"/>
                  <a:pt x="42" y="10"/>
                </a:cubicBezTo>
                <a:cubicBezTo>
                  <a:pt x="42" y="11"/>
                  <a:pt x="41" y="12"/>
                  <a:pt x="40" y="12"/>
                </a:cubicBezTo>
                <a:cubicBezTo>
                  <a:pt x="39" y="12"/>
                  <a:pt x="38" y="11"/>
                  <a:pt x="38" y="10"/>
                </a:cubicBezTo>
                <a:cubicBezTo>
                  <a:pt x="38" y="9"/>
                  <a:pt x="39" y="8"/>
                  <a:pt x="40" y="8"/>
                </a:cubicBezTo>
                <a:close/>
                <a:moveTo>
                  <a:pt x="26" y="38"/>
                </a:moveTo>
                <a:cubicBezTo>
                  <a:pt x="26" y="38"/>
                  <a:pt x="26" y="38"/>
                  <a:pt x="26" y="38"/>
                </a:cubicBezTo>
                <a:cubicBezTo>
                  <a:pt x="29" y="36"/>
                  <a:pt x="31" y="32"/>
                  <a:pt x="33" y="29"/>
                </a:cubicBezTo>
                <a:cubicBezTo>
                  <a:pt x="35" y="25"/>
                  <a:pt x="37" y="21"/>
                  <a:pt x="37" y="16"/>
                </a:cubicBezTo>
                <a:cubicBezTo>
                  <a:pt x="37" y="16"/>
                  <a:pt x="37" y="16"/>
                  <a:pt x="36" y="15"/>
                </a:cubicBezTo>
                <a:cubicBezTo>
                  <a:pt x="36" y="15"/>
                  <a:pt x="36" y="15"/>
                  <a:pt x="36" y="15"/>
                </a:cubicBezTo>
                <a:cubicBezTo>
                  <a:pt x="36" y="15"/>
                  <a:pt x="35" y="14"/>
                  <a:pt x="35" y="14"/>
                </a:cubicBezTo>
                <a:cubicBezTo>
                  <a:pt x="16" y="14"/>
                  <a:pt x="16" y="14"/>
                  <a:pt x="16" y="14"/>
                </a:cubicBezTo>
                <a:cubicBezTo>
                  <a:pt x="16" y="14"/>
                  <a:pt x="16" y="15"/>
                  <a:pt x="15" y="15"/>
                </a:cubicBezTo>
                <a:cubicBezTo>
                  <a:pt x="15" y="16"/>
                  <a:pt x="14" y="16"/>
                  <a:pt x="14" y="16"/>
                </a:cubicBezTo>
                <a:cubicBezTo>
                  <a:pt x="15" y="21"/>
                  <a:pt x="16" y="25"/>
                  <a:pt x="18" y="29"/>
                </a:cubicBezTo>
                <a:cubicBezTo>
                  <a:pt x="20" y="32"/>
                  <a:pt x="23" y="36"/>
                  <a:pt x="26" y="38"/>
                </a:cubicBezTo>
                <a:close/>
                <a:moveTo>
                  <a:pt x="36" y="30"/>
                </a:moveTo>
                <a:cubicBezTo>
                  <a:pt x="36" y="30"/>
                  <a:pt x="36" y="30"/>
                  <a:pt x="36" y="30"/>
                </a:cubicBezTo>
                <a:cubicBezTo>
                  <a:pt x="33" y="34"/>
                  <a:pt x="30" y="38"/>
                  <a:pt x="26" y="41"/>
                </a:cubicBezTo>
                <a:cubicBezTo>
                  <a:pt x="26" y="41"/>
                  <a:pt x="26" y="41"/>
                  <a:pt x="26" y="41"/>
                </a:cubicBezTo>
                <a:cubicBezTo>
                  <a:pt x="26" y="41"/>
                  <a:pt x="25" y="41"/>
                  <a:pt x="25" y="41"/>
                </a:cubicBezTo>
                <a:cubicBezTo>
                  <a:pt x="21" y="38"/>
                  <a:pt x="18" y="34"/>
                  <a:pt x="16" y="30"/>
                </a:cubicBezTo>
                <a:cubicBezTo>
                  <a:pt x="14" y="26"/>
                  <a:pt x="12" y="21"/>
                  <a:pt x="12" y="16"/>
                </a:cubicBezTo>
                <a:cubicBezTo>
                  <a:pt x="12" y="16"/>
                  <a:pt x="12" y="15"/>
                  <a:pt x="12" y="15"/>
                </a:cubicBezTo>
                <a:cubicBezTo>
                  <a:pt x="13" y="14"/>
                  <a:pt x="13" y="14"/>
                  <a:pt x="13" y="14"/>
                </a:cubicBezTo>
                <a:cubicBezTo>
                  <a:pt x="13" y="14"/>
                  <a:pt x="13" y="14"/>
                  <a:pt x="13" y="14"/>
                </a:cubicBezTo>
                <a:cubicBezTo>
                  <a:pt x="14" y="13"/>
                  <a:pt x="14" y="13"/>
                  <a:pt x="15" y="12"/>
                </a:cubicBezTo>
                <a:cubicBezTo>
                  <a:pt x="15" y="12"/>
                  <a:pt x="15" y="12"/>
                  <a:pt x="16" y="12"/>
                </a:cubicBezTo>
                <a:cubicBezTo>
                  <a:pt x="36" y="12"/>
                  <a:pt x="36" y="12"/>
                  <a:pt x="36" y="12"/>
                </a:cubicBezTo>
                <a:cubicBezTo>
                  <a:pt x="36" y="12"/>
                  <a:pt x="36" y="12"/>
                  <a:pt x="37" y="12"/>
                </a:cubicBezTo>
                <a:cubicBezTo>
                  <a:pt x="37" y="13"/>
                  <a:pt x="38" y="13"/>
                  <a:pt x="38" y="14"/>
                </a:cubicBezTo>
                <a:cubicBezTo>
                  <a:pt x="38" y="14"/>
                  <a:pt x="38" y="14"/>
                  <a:pt x="38" y="14"/>
                </a:cubicBezTo>
                <a:cubicBezTo>
                  <a:pt x="38" y="14"/>
                  <a:pt x="39" y="14"/>
                  <a:pt x="39" y="15"/>
                </a:cubicBezTo>
                <a:cubicBezTo>
                  <a:pt x="40" y="15"/>
                  <a:pt x="40" y="16"/>
                  <a:pt x="40" y="16"/>
                </a:cubicBezTo>
                <a:cubicBezTo>
                  <a:pt x="39" y="21"/>
                  <a:pt x="38" y="26"/>
                  <a:pt x="36" y="30"/>
                </a:cubicBezTo>
                <a:close/>
                <a:moveTo>
                  <a:pt x="26" y="49"/>
                </a:moveTo>
                <a:cubicBezTo>
                  <a:pt x="26" y="49"/>
                  <a:pt x="26" y="49"/>
                  <a:pt x="26" y="49"/>
                </a:cubicBezTo>
                <a:cubicBezTo>
                  <a:pt x="39" y="42"/>
                  <a:pt x="47" y="27"/>
                  <a:pt x="47" y="12"/>
                </a:cubicBezTo>
                <a:cubicBezTo>
                  <a:pt x="47" y="11"/>
                  <a:pt x="47" y="11"/>
                  <a:pt x="47" y="11"/>
                </a:cubicBezTo>
                <a:cubicBezTo>
                  <a:pt x="44" y="10"/>
                  <a:pt x="41" y="7"/>
                  <a:pt x="41" y="4"/>
                </a:cubicBezTo>
                <a:cubicBezTo>
                  <a:pt x="11" y="4"/>
                  <a:pt x="11" y="4"/>
                  <a:pt x="11" y="4"/>
                </a:cubicBezTo>
                <a:cubicBezTo>
                  <a:pt x="10" y="7"/>
                  <a:pt x="8" y="10"/>
                  <a:pt x="5" y="11"/>
                </a:cubicBezTo>
                <a:cubicBezTo>
                  <a:pt x="5" y="12"/>
                  <a:pt x="5" y="12"/>
                  <a:pt x="5" y="12"/>
                </a:cubicBezTo>
                <a:cubicBezTo>
                  <a:pt x="5" y="27"/>
                  <a:pt x="12" y="42"/>
                  <a:pt x="26" y="49"/>
                </a:cubicBezTo>
                <a:close/>
                <a:moveTo>
                  <a:pt x="27" y="53"/>
                </a:moveTo>
                <a:cubicBezTo>
                  <a:pt x="27" y="53"/>
                  <a:pt x="27" y="53"/>
                  <a:pt x="27" y="53"/>
                </a:cubicBezTo>
                <a:cubicBezTo>
                  <a:pt x="26" y="53"/>
                  <a:pt x="25" y="53"/>
                  <a:pt x="25" y="53"/>
                </a:cubicBezTo>
                <a:cubicBezTo>
                  <a:pt x="10" y="45"/>
                  <a:pt x="0" y="29"/>
                  <a:pt x="0" y="12"/>
                </a:cubicBezTo>
                <a:cubicBezTo>
                  <a:pt x="0" y="12"/>
                  <a:pt x="1" y="11"/>
                  <a:pt x="1" y="10"/>
                </a:cubicBezTo>
                <a:cubicBezTo>
                  <a:pt x="1" y="10"/>
                  <a:pt x="1" y="9"/>
                  <a:pt x="1" y="9"/>
                </a:cubicBezTo>
                <a:cubicBezTo>
                  <a:pt x="1" y="8"/>
                  <a:pt x="1" y="7"/>
                  <a:pt x="2" y="7"/>
                </a:cubicBezTo>
                <a:cubicBezTo>
                  <a:pt x="5" y="7"/>
                  <a:pt x="7" y="4"/>
                  <a:pt x="7" y="2"/>
                </a:cubicBezTo>
                <a:cubicBezTo>
                  <a:pt x="7" y="2"/>
                  <a:pt x="7" y="2"/>
                  <a:pt x="7" y="2"/>
                </a:cubicBezTo>
                <a:cubicBezTo>
                  <a:pt x="7" y="1"/>
                  <a:pt x="8" y="0"/>
                  <a:pt x="9" y="0"/>
                </a:cubicBezTo>
                <a:cubicBezTo>
                  <a:pt x="42" y="0"/>
                  <a:pt x="42" y="0"/>
                  <a:pt x="42" y="0"/>
                </a:cubicBezTo>
                <a:cubicBezTo>
                  <a:pt x="42" y="0"/>
                  <a:pt x="42" y="0"/>
                  <a:pt x="42" y="0"/>
                </a:cubicBezTo>
                <a:cubicBezTo>
                  <a:pt x="44" y="0"/>
                  <a:pt x="44" y="1"/>
                  <a:pt x="44" y="2"/>
                </a:cubicBezTo>
                <a:cubicBezTo>
                  <a:pt x="44" y="4"/>
                  <a:pt x="46" y="7"/>
                  <a:pt x="49" y="7"/>
                </a:cubicBezTo>
                <a:cubicBezTo>
                  <a:pt x="50" y="7"/>
                  <a:pt x="51" y="8"/>
                  <a:pt x="51" y="9"/>
                </a:cubicBezTo>
                <a:cubicBezTo>
                  <a:pt x="51" y="9"/>
                  <a:pt x="51" y="10"/>
                  <a:pt x="51" y="10"/>
                </a:cubicBezTo>
                <a:cubicBezTo>
                  <a:pt x="51" y="11"/>
                  <a:pt x="51" y="12"/>
                  <a:pt x="51" y="12"/>
                </a:cubicBezTo>
                <a:cubicBezTo>
                  <a:pt x="51" y="29"/>
                  <a:pt x="42" y="45"/>
                  <a:pt x="2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0" name="Rectangle 84"/>
          <p:cNvSpPr>
            <a:spLocks noChangeArrowheads="1"/>
          </p:cNvSpPr>
          <p:nvPr/>
        </p:nvSpPr>
        <p:spPr bwMode="auto">
          <a:xfrm>
            <a:off x="180591" y="2461507"/>
            <a:ext cx="254213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高端装备制造</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地质勘测、气象探测、通信中继、农药喷洒等民用无人机</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侦查、情报收集、跟踪、通讯等军用产品</a:t>
            </a:r>
            <a:endParaRPr lang="en-US" altLang="zh-CN" sz="800" dirty="0" smtClean="0">
              <a:solidFill>
                <a:schemeClr val="bg1"/>
              </a:solidFill>
            </a:endParaRPr>
          </a:p>
        </p:txBody>
      </p:sp>
      <p:sp>
        <p:nvSpPr>
          <p:cNvPr id="34901" name="Rectangle 85"/>
          <p:cNvSpPr>
            <a:spLocks noChangeArrowheads="1"/>
          </p:cNvSpPr>
          <p:nvPr/>
        </p:nvSpPr>
        <p:spPr bwMode="auto">
          <a:xfrm>
            <a:off x="6515271" y="3609759"/>
            <a:ext cx="1990725" cy="31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金属新材料产业</a:t>
            </a:r>
          </a:p>
          <a:p>
            <a:pPr>
              <a:lnSpc>
                <a:spcPct val="120000"/>
              </a:lnSpc>
              <a:buFont typeface="Arial" charset="0"/>
              <a:buNone/>
            </a:pPr>
            <a:r>
              <a:rPr lang="zh-CN" altLang="en-US" sz="800" dirty="0" smtClean="0">
                <a:solidFill>
                  <a:schemeClr val="bg1"/>
                </a:solidFill>
              </a:rPr>
              <a:t>矿产业、铜加工、铜精深加工和铜贸易</a:t>
            </a:r>
            <a:endParaRPr lang="zh-CN" altLang="en-US" sz="800" dirty="0">
              <a:solidFill>
                <a:schemeClr val="bg1"/>
              </a:solidFill>
            </a:endParaRPr>
          </a:p>
        </p:txBody>
      </p:sp>
      <p:sp>
        <p:nvSpPr>
          <p:cNvPr id="50" name="Freeform 114"/>
          <p:cNvSpPr>
            <a:spLocks noEditPoints="1"/>
          </p:cNvSpPr>
          <p:nvPr/>
        </p:nvSpPr>
        <p:spPr bwMode="auto">
          <a:xfrm>
            <a:off x="5913041" y="3870325"/>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Rectangle 85"/>
          <p:cNvSpPr>
            <a:spLocks noChangeArrowheads="1"/>
          </p:cNvSpPr>
          <p:nvPr/>
        </p:nvSpPr>
        <p:spPr bwMode="auto">
          <a:xfrm>
            <a:off x="6155135" y="2578894"/>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非金属新材料产业</a:t>
            </a:r>
          </a:p>
          <a:p>
            <a:pPr>
              <a:lnSpc>
                <a:spcPct val="120000"/>
              </a:lnSpc>
              <a:buFont typeface="Arial" charset="0"/>
              <a:buNone/>
            </a:pPr>
            <a:r>
              <a:rPr lang="zh-CN" altLang="en-US" sz="800" dirty="0" smtClean="0">
                <a:solidFill>
                  <a:schemeClr val="bg1"/>
                </a:solidFill>
              </a:rPr>
              <a:t>以聚酰亚胺为主导的完整产业链和多元化产业群体</a:t>
            </a:r>
            <a:endParaRPr lang="zh-CN" altLang="en-US" sz="800" dirty="0">
              <a:solidFill>
                <a:schemeClr val="bg1"/>
              </a:solidFill>
            </a:endParaRPr>
          </a:p>
        </p:txBody>
      </p:sp>
      <p:sp>
        <p:nvSpPr>
          <p:cNvPr id="52" name="Rectangle 85"/>
          <p:cNvSpPr>
            <a:spLocks noChangeArrowheads="1"/>
          </p:cNvSpPr>
          <p:nvPr/>
        </p:nvSpPr>
        <p:spPr bwMode="auto">
          <a:xfrm>
            <a:off x="5170488" y="4445000"/>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大宗商品交易中心</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上海、香港、日内瓦和新加坡四个贸易平台，以及国内三个交易中心</a:t>
            </a:r>
            <a:endParaRPr lang="zh-CN" altLang="en-US" sz="800" dirty="0">
              <a:solidFill>
                <a:schemeClr val="bg1"/>
              </a:solidFill>
            </a:endParaRPr>
          </a:p>
        </p:txBody>
      </p:sp>
      <p:sp>
        <p:nvSpPr>
          <p:cNvPr id="53" name="Rectangle 85"/>
          <p:cNvSpPr>
            <a:spLocks noChangeArrowheads="1"/>
          </p:cNvSpPr>
          <p:nvPr/>
        </p:nvSpPr>
        <p:spPr bwMode="auto">
          <a:xfrm>
            <a:off x="6034088" y="1312509"/>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大健康</a:t>
            </a:r>
            <a:endParaRPr lang="en-US" altLang="zh-CN" sz="1000" b="1" dirty="0" smtClean="0">
              <a:solidFill>
                <a:srgbClr val="EF6541"/>
              </a:solidFill>
            </a:endParaRPr>
          </a:p>
          <a:p>
            <a:pPr>
              <a:lnSpc>
                <a:spcPct val="120000"/>
              </a:lnSpc>
            </a:pPr>
            <a:r>
              <a:rPr lang="zh-CN" altLang="en-US" sz="800" dirty="0" smtClean="0">
                <a:solidFill>
                  <a:schemeClr val="bg1"/>
                </a:solidFill>
              </a:rPr>
              <a:t>医疗事业、养生养老</a:t>
            </a:r>
            <a:r>
              <a:rPr lang="zh-CN" altLang="en-US" sz="800" dirty="0">
                <a:solidFill>
                  <a:schemeClr val="bg1"/>
                </a:solidFill>
              </a:rPr>
              <a:t>、教育培训、科研、低氘水项目</a:t>
            </a:r>
          </a:p>
        </p:txBody>
      </p:sp>
      <p:sp>
        <p:nvSpPr>
          <p:cNvPr id="54" name="Rectangle 84"/>
          <p:cNvSpPr>
            <a:spLocks noChangeArrowheads="1"/>
          </p:cNvSpPr>
          <p:nvPr/>
        </p:nvSpPr>
        <p:spPr bwMode="auto">
          <a:xfrm>
            <a:off x="367879" y="1555940"/>
            <a:ext cx="240957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大文化</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以汉玉、红木和园艺为根基的文化</a:t>
            </a:r>
            <a:r>
              <a:rPr lang="zh-CN" altLang="en-US" sz="800" dirty="0">
                <a:solidFill>
                  <a:schemeClr val="bg1"/>
                </a:solidFill>
              </a:rPr>
              <a:t>创意、文化旅游、文化传媒、文化产业园区开发</a:t>
            </a:r>
            <a:endParaRPr lang="en-US" altLang="zh-CN" sz="800" dirty="0" smtClean="0">
              <a:solidFill>
                <a:schemeClr val="bg1"/>
              </a:solidFill>
            </a:endParaRPr>
          </a:p>
        </p:txBody>
      </p:sp>
      <p:sp>
        <p:nvSpPr>
          <p:cNvPr id="55" name="Rectangle 84"/>
          <p:cNvSpPr>
            <a:spLocks noChangeArrowheads="1"/>
          </p:cNvSpPr>
          <p:nvPr/>
        </p:nvSpPr>
        <p:spPr bwMode="auto">
          <a:xfrm>
            <a:off x="214154" y="3518782"/>
            <a:ext cx="22779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半导体和智能终端产业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半导体：</a:t>
            </a:r>
            <a:r>
              <a:rPr lang="en-US" altLang="zh-CN" sz="800" dirty="0" smtClean="0">
                <a:solidFill>
                  <a:schemeClr val="bg1"/>
                </a:solidFill>
              </a:rPr>
              <a:t>IC</a:t>
            </a:r>
            <a:r>
              <a:rPr lang="zh-CN" altLang="en-US" sz="800" dirty="0" smtClean="0">
                <a:solidFill>
                  <a:schemeClr val="bg1"/>
                </a:solidFill>
              </a:rPr>
              <a:t>设计、晶圆制造、封装测试、整机产品</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电子信息：电子材料、线路板、产品制造</a:t>
            </a:r>
            <a:endParaRPr lang="en-US" altLang="zh-CN" sz="800" dirty="0" smtClean="0">
              <a:solidFill>
                <a:schemeClr val="bg1"/>
              </a:solidFill>
            </a:endParaRPr>
          </a:p>
        </p:txBody>
      </p:sp>
    </p:spTree>
    <p:extLst>
      <p:ext uri="{BB962C8B-B14F-4D97-AF65-F5344CB8AC3E}">
        <p14:creationId xmlns:p14="http://schemas.microsoft.com/office/powerpoint/2010/main" val="1543663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29312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a:t>
            </a:r>
            <a:r>
              <a:rPr lang="zh-CN" altLang="en-US" b="1" dirty="0" smtClean="0">
                <a:solidFill>
                  <a:srgbClr val="EF6541"/>
                </a:solidFill>
                <a:latin typeface="微软雅黑" charset="-122"/>
                <a:ea typeface="微软雅黑" charset="-122"/>
              </a:rPr>
              <a:t>全产业链</a:t>
            </a:r>
            <a:r>
              <a:rPr lang="zh-CN" altLang="en-US" b="1" dirty="0" smtClean="0">
                <a:solidFill>
                  <a:schemeClr val="bg1"/>
                </a:solidFill>
                <a:latin typeface="微软雅黑" charset="-122"/>
                <a:ea typeface="微软雅黑" charset="-122"/>
              </a:rPr>
              <a:t>业务模式</a:t>
            </a:r>
            <a:endParaRPr lang="en-US" altLang="zh-CN" b="1" dirty="0">
              <a:solidFill>
                <a:schemeClr val="bg1"/>
              </a:solidFill>
              <a:latin typeface="微软雅黑" charset="-122"/>
              <a:ea typeface="微软雅黑" charset="-122"/>
            </a:endParaRPr>
          </a:p>
        </p:txBody>
      </p:sp>
      <p:sp>
        <p:nvSpPr>
          <p:cNvPr id="30725" name="Text Box 5"/>
          <p:cNvSpPr txBox="1">
            <a:spLocks noChangeArrowheads="1"/>
          </p:cNvSpPr>
          <p:nvPr/>
        </p:nvSpPr>
        <p:spPr bwMode="auto">
          <a:xfrm>
            <a:off x="250825" y="627063"/>
            <a:ext cx="39908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有色金属是工业上对金属的一种分类，指除铁、铬、锰之外，存在于自然界中的金属。</a:t>
            </a:r>
            <a:endParaRPr lang="en-US" altLang="zh-CN" sz="800"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45172"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正威国际集团是以铜业起家的，经过</a:t>
            </a:r>
            <a:r>
              <a:rPr lang="en-US" altLang="zh-CN" sz="1000" dirty="0" smtClean="0">
                <a:solidFill>
                  <a:schemeClr val="bg1"/>
                </a:solidFill>
              </a:rPr>
              <a:t>20</a:t>
            </a:r>
            <a:r>
              <a:rPr lang="zh-CN" altLang="en-US" sz="1000" dirty="0" smtClean="0">
                <a:solidFill>
                  <a:schemeClr val="bg1"/>
                </a:solidFill>
              </a:rPr>
              <a:t>多年的努力，已经形成了有色金属的全产业链业务模式。通常情况下，企业都是沿着产业链条自上而下展开延伸的，而王文银的正威国际集团恰恰相反，走出了一条自下而上的“逆袭之路”。因此他常常戏称自己是把“插头”做到“石头”的第一人。</a:t>
            </a:r>
            <a:r>
              <a:rPr lang="en-US" altLang="zh-CN" sz="1000" dirty="0" smtClean="0">
                <a:solidFill>
                  <a:schemeClr val="bg1"/>
                </a:solidFill>
              </a:rPr>
              <a:t> </a:t>
            </a:r>
            <a:endParaRPr lang="zh-CN" altLang="en-US" sz="1000" dirty="0">
              <a:solidFill>
                <a:schemeClr val="bg1"/>
              </a:solidFill>
            </a:endParaRPr>
          </a:p>
        </p:txBody>
      </p:sp>
      <p:sp>
        <p:nvSpPr>
          <p:cNvPr id="30746" name="Rectangle 26"/>
          <p:cNvSpPr>
            <a:spLocks noChangeArrowheads="1"/>
          </p:cNvSpPr>
          <p:nvPr/>
        </p:nvSpPr>
        <p:spPr bwMode="auto">
          <a:xfrm>
            <a:off x="6718299" y="3722688"/>
            <a:ext cx="174213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贸易平台</a:t>
            </a:r>
            <a:endParaRPr lang="zh-CN" altLang="en-US" sz="1200" dirty="0">
              <a:solidFill>
                <a:schemeClr val="bg1"/>
              </a:solidFill>
            </a:endParaRPr>
          </a:p>
          <a:p>
            <a:pPr>
              <a:lnSpc>
                <a:spcPct val="120000"/>
              </a:lnSpc>
              <a:buFont typeface="Arial" charset="0"/>
              <a:buNone/>
            </a:pPr>
            <a:r>
              <a:rPr lang="zh-CN" altLang="en-US" sz="900" dirty="0" smtClean="0">
                <a:solidFill>
                  <a:schemeClr val="bg1"/>
                </a:solidFill>
              </a:rPr>
              <a:t>河南</a:t>
            </a:r>
            <a:r>
              <a:rPr lang="zh-CN" altLang="en-US" sz="900" dirty="0" smtClean="0">
                <a:solidFill>
                  <a:schemeClr val="bg1"/>
                </a:solidFill>
              </a:rPr>
              <a:t>金属交易中心、贵州国际商品交易中心和湖南国际矿产资源交易中心以及上海、香港、日内瓦和新加坡四大贸易平台的建立，完善了正威的铜业全产业链模式。</a:t>
            </a:r>
            <a:endParaRPr lang="zh-CN" altLang="en-US" sz="900" dirty="0">
              <a:solidFill>
                <a:schemeClr val="bg1"/>
              </a:solidFill>
            </a:endParaRPr>
          </a:p>
        </p:txBody>
      </p:sp>
      <p:sp>
        <p:nvSpPr>
          <p:cNvPr id="30747" name="Rectangle 27"/>
          <p:cNvSpPr>
            <a:spLocks noChangeArrowheads="1"/>
          </p:cNvSpPr>
          <p:nvPr/>
        </p:nvSpPr>
        <p:spPr bwMode="auto">
          <a:xfrm>
            <a:off x="4898957" y="3722688"/>
            <a:ext cx="1527150"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精深加工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旗下宏威高新材料有限公司的挠性覆铜板生产项目落户四川广安，</a:t>
            </a:r>
            <a:r>
              <a:rPr lang="en-US" altLang="zh-CN" sz="900" dirty="0" smtClean="0">
                <a:solidFill>
                  <a:schemeClr val="bg1"/>
                </a:solidFill>
              </a:rPr>
              <a:t>24</a:t>
            </a:r>
            <a:r>
              <a:rPr lang="zh-CN" altLang="en-US" sz="900" dirty="0" smtClean="0">
                <a:solidFill>
                  <a:schemeClr val="bg1"/>
                </a:solidFill>
              </a:rPr>
              <a:t>条生产线，年产</a:t>
            </a:r>
            <a:r>
              <a:rPr lang="en-US" altLang="zh-CN" sz="900" dirty="0" smtClean="0">
                <a:solidFill>
                  <a:schemeClr val="bg1"/>
                </a:solidFill>
              </a:rPr>
              <a:t>3000</a:t>
            </a:r>
            <a:r>
              <a:rPr lang="zh-CN" altLang="en-US" sz="900" dirty="0" smtClean="0">
                <a:solidFill>
                  <a:schemeClr val="bg1"/>
                </a:solidFill>
              </a:rPr>
              <a:t>万平方米的生产规模，占领全球</a:t>
            </a:r>
            <a:r>
              <a:rPr lang="en-US" altLang="zh-CN" sz="900" dirty="0" smtClean="0">
                <a:solidFill>
                  <a:schemeClr val="bg1"/>
                </a:solidFill>
              </a:rPr>
              <a:t>15%</a:t>
            </a:r>
            <a:r>
              <a:rPr lang="zh-CN" altLang="en-US" sz="900" dirty="0" smtClean="0">
                <a:solidFill>
                  <a:schemeClr val="bg1"/>
                </a:solidFill>
              </a:rPr>
              <a:t>的高端挠性覆铜板市场，实现年产值超过</a:t>
            </a:r>
            <a:r>
              <a:rPr lang="en-US" altLang="zh-CN" sz="900" dirty="0" smtClean="0">
                <a:solidFill>
                  <a:schemeClr val="bg1"/>
                </a:solidFill>
              </a:rPr>
              <a:t>26</a:t>
            </a:r>
            <a:r>
              <a:rPr lang="zh-CN" altLang="en-US" sz="900" dirty="0" smtClean="0">
                <a:solidFill>
                  <a:schemeClr val="bg1"/>
                </a:solidFill>
              </a:rPr>
              <a:t>亿</a:t>
            </a:r>
            <a:r>
              <a:rPr lang="zh-CN" altLang="en-US" sz="900" dirty="0" smtClean="0">
                <a:solidFill>
                  <a:schemeClr val="bg1"/>
                </a:solidFill>
              </a:rPr>
              <a:t>元。</a:t>
            </a:r>
            <a:endParaRPr lang="zh-CN" altLang="en-US" sz="900" dirty="0">
              <a:solidFill>
                <a:schemeClr val="bg1"/>
              </a:solidFill>
            </a:endParaRPr>
          </a:p>
        </p:txBody>
      </p:sp>
      <p:sp>
        <p:nvSpPr>
          <p:cNvPr id="30748" name="Rectangle 28"/>
          <p:cNvSpPr>
            <a:spLocks noChangeArrowheads="1"/>
          </p:cNvSpPr>
          <p:nvPr/>
        </p:nvSpPr>
        <p:spPr bwMode="auto">
          <a:xfrm>
            <a:off x="102870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矿区开采</a:t>
            </a:r>
          </a:p>
          <a:p>
            <a:pPr>
              <a:lnSpc>
                <a:spcPct val="120000"/>
              </a:lnSpc>
              <a:buFont typeface="Arial" charset="0"/>
              <a:buNone/>
            </a:pPr>
            <a:r>
              <a:rPr lang="zh-CN" altLang="en-US" sz="900" dirty="0" smtClean="0">
                <a:solidFill>
                  <a:schemeClr val="bg1"/>
                </a:solidFill>
              </a:rPr>
              <a:t>正威国际集团在全球投资了十多个矿山，集团旗下的江西赣州铜、钨采选冶及精深加工产业园可年处理矿石超过</a:t>
            </a:r>
            <a:r>
              <a:rPr lang="en-US" altLang="zh-CN" sz="900" dirty="0" smtClean="0">
                <a:solidFill>
                  <a:schemeClr val="bg1"/>
                </a:solidFill>
              </a:rPr>
              <a:t>33</a:t>
            </a:r>
            <a:r>
              <a:rPr lang="zh-CN" altLang="en-US" sz="900" dirty="0" smtClean="0">
                <a:solidFill>
                  <a:schemeClr val="bg1"/>
                </a:solidFill>
              </a:rPr>
              <a:t>万吨</a:t>
            </a:r>
            <a:r>
              <a:rPr lang="zh-CN" altLang="en-US" sz="800" dirty="0" smtClean="0">
                <a:solidFill>
                  <a:schemeClr val="bg1"/>
                </a:solidFill>
              </a:rPr>
              <a:t>。</a:t>
            </a:r>
            <a:endParaRPr lang="zh-CN" altLang="en-US" sz="800" dirty="0">
              <a:solidFill>
                <a:schemeClr val="bg1"/>
              </a:solidFill>
            </a:endParaRPr>
          </a:p>
        </p:txBody>
      </p:sp>
      <p:sp>
        <p:nvSpPr>
          <p:cNvPr id="30749" name="Rectangle 29"/>
          <p:cNvSpPr>
            <a:spLocks noChangeArrowheads="1"/>
          </p:cNvSpPr>
          <p:nvPr/>
        </p:nvSpPr>
        <p:spPr bwMode="auto">
          <a:xfrm>
            <a:off x="290195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铜矿冶炼加工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集团旗下全威铜业和多个产业园区可以年产超过</a:t>
            </a:r>
            <a:r>
              <a:rPr lang="en-US" altLang="zh-CN" sz="900" dirty="0" smtClean="0">
                <a:solidFill>
                  <a:schemeClr val="bg1"/>
                </a:solidFill>
              </a:rPr>
              <a:t>50</a:t>
            </a:r>
            <a:r>
              <a:rPr lang="zh-CN" altLang="en-US" sz="900" dirty="0" smtClean="0">
                <a:solidFill>
                  <a:schemeClr val="bg1"/>
                </a:solidFill>
              </a:rPr>
              <a:t>万吨的低氧光亮铜杆，实现从矿山到铜板铜杆的产业下游整合。</a:t>
            </a:r>
            <a:endParaRPr lang="zh-CN" altLang="en-US" sz="900" dirty="0">
              <a:solidFill>
                <a:schemeClr val="bg1"/>
              </a:solidFill>
            </a:endParaRPr>
          </a:p>
        </p:txBody>
      </p:sp>
      <p:sp>
        <p:nvSpPr>
          <p:cNvPr id="30" name="Freeform 650"/>
          <p:cNvSpPr>
            <a:spLocks noEditPoints="1"/>
          </p:cNvSpPr>
          <p:nvPr/>
        </p:nvSpPr>
        <p:spPr bwMode="auto">
          <a:xfrm>
            <a:off x="1578410" y="2465266"/>
            <a:ext cx="230906" cy="208879"/>
          </a:xfrm>
          <a:custGeom>
            <a:avLst/>
            <a:gdLst>
              <a:gd name="T0" fmla="*/ 51 w 51"/>
              <a:gd name="T1" fmla="*/ 7 h 50"/>
              <a:gd name="T2" fmla="*/ 42 w 51"/>
              <a:gd name="T3" fmla="*/ 16 h 50"/>
              <a:gd name="T4" fmla="*/ 46 w 51"/>
              <a:gd name="T5" fmla="*/ 38 h 50"/>
              <a:gd name="T6" fmla="*/ 27 w 51"/>
              <a:gd name="T7" fmla="*/ 39 h 50"/>
              <a:gd name="T8" fmla="*/ 14 w 51"/>
              <a:gd name="T9" fmla="*/ 50 h 50"/>
              <a:gd name="T10" fmla="*/ 2 w 51"/>
              <a:gd name="T11" fmla="*/ 38 h 50"/>
              <a:gd name="T12" fmla="*/ 4 w 51"/>
              <a:gd name="T13" fmla="*/ 34 h 50"/>
              <a:gd name="T14" fmla="*/ 7 w 51"/>
              <a:gd name="T15" fmla="*/ 24 h 50"/>
              <a:gd name="T16" fmla="*/ 1 w 51"/>
              <a:gd name="T17" fmla="*/ 19 h 50"/>
              <a:gd name="T18" fmla="*/ 9 w 51"/>
              <a:gd name="T19" fmla="*/ 17 h 50"/>
              <a:gd name="T20" fmla="*/ 11 w 51"/>
              <a:gd name="T21" fmla="*/ 10 h 50"/>
              <a:gd name="T22" fmla="*/ 1 w 51"/>
              <a:gd name="T23" fmla="*/ 8 h 50"/>
              <a:gd name="T24" fmla="*/ 1 w 51"/>
              <a:gd name="T25" fmla="*/ 5 h 50"/>
              <a:gd name="T26" fmla="*/ 19 w 51"/>
              <a:gd name="T27" fmla="*/ 4 h 50"/>
              <a:gd name="T28" fmla="*/ 26 w 51"/>
              <a:gd name="T29" fmla="*/ 18 h 50"/>
              <a:gd name="T30" fmla="*/ 36 w 51"/>
              <a:gd name="T31" fmla="*/ 10 h 50"/>
              <a:gd name="T32" fmla="*/ 36 w 51"/>
              <a:gd name="T33" fmla="*/ 8 h 50"/>
              <a:gd name="T34" fmla="*/ 37 w 51"/>
              <a:gd name="T35" fmla="*/ 33 h 50"/>
              <a:gd name="T36" fmla="*/ 35 w 51"/>
              <a:gd name="T37" fmla="*/ 35 h 50"/>
              <a:gd name="T38" fmla="*/ 29 w 51"/>
              <a:gd name="T39" fmla="*/ 37 h 50"/>
              <a:gd name="T40" fmla="*/ 44 w 51"/>
              <a:gd name="T41" fmla="*/ 40 h 50"/>
              <a:gd name="T42" fmla="*/ 15 w 51"/>
              <a:gd name="T43" fmla="*/ 23 h 50"/>
              <a:gd name="T44" fmla="*/ 17 w 51"/>
              <a:gd name="T45" fmla="*/ 17 h 50"/>
              <a:gd name="T46" fmla="*/ 20 w 51"/>
              <a:gd name="T47" fmla="*/ 14 h 50"/>
              <a:gd name="T48" fmla="*/ 4 w 51"/>
              <a:gd name="T49" fmla="*/ 5 h 50"/>
              <a:gd name="T50" fmla="*/ 12 w 51"/>
              <a:gd name="T51" fmla="*/ 9 h 50"/>
              <a:gd name="T52" fmla="*/ 12 w 51"/>
              <a:gd name="T53" fmla="*/ 16 h 50"/>
              <a:gd name="T54" fmla="*/ 4 w 51"/>
              <a:gd name="T55" fmla="*/ 20 h 50"/>
              <a:gd name="T56" fmla="*/ 14 w 51"/>
              <a:gd name="T57" fmla="*/ 22 h 50"/>
              <a:gd name="T58" fmla="*/ 38 w 51"/>
              <a:gd name="T59" fmla="*/ 40 h 50"/>
              <a:gd name="T60" fmla="*/ 43 w 51"/>
              <a:gd name="T61" fmla="*/ 40 h 50"/>
              <a:gd name="T62" fmla="*/ 40 w 51"/>
              <a:gd name="T63" fmla="*/ 42 h 50"/>
              <a:gd name="T64" fmla="*/ 40 w 51"/>
              <a:gd name="T65" fmla="*/ 44 h 50"/>
              <a:gd name="T66" fmla="*/ 21 w 51"/>
              <a:gd name="T67" fmla="*/ 25 h 50"/>
              <a:gd name="T68" fmla="*/ 10 w 51"/>
              <a:gd name="T69" fmla="*/ 39 h 50"/>
              <a:gd name="T70" fmla="*/ 21 w 51"/>
              <a:gd name="T71" fmla="*/ 25 h 50"/>
              <a:gd name="T72" fmla="*/ 27 w 51"/>
              <a:gd name="T73" fmla="*/ 30 h 50"/>
              <a:gd name="T74" fmla="*/ 13 w 51"/>
              <a:gd name="T75" fmla="*/ 43 h 50"/>
              <a:gd name="T76" fmla="*/ 34 w 51"/>
              <a:gd name="T77" fmla="*/ 31 h 50"/>
              <a:gd name="T78" fmla="*/ 19 w 51"/>
              <a:gd name="T79" fmla="*/ 20 h 50"/>
              <a:gd name="T80" fmla="*/ 7 w 51"/>
              <a:gd name="T81" fmla="*/ 37 h 50"/>
              <a:gd name="T82" fmla="*/ 7 w 51"/>
              <a:gd name="T83" fmla="*/ 39 h 50"/>
              <a:gd name="T84" fmla="*/ 15 w 51"/>
              <a:gd name="T85" fmla="*/ 45 h 50"/>
              <a:gd name="T86" fmla="*/ 32 w 51"/>
              <a:gd name="T87" fmla="*/ 33 h 50"/>
              <a:gd name="T88" fmla="*/ 49 w 51"/>
              <a:gd name="T89" fmla="*/ 7 h 50"/>
              <a:gd name="T90" fmla="*/ 43 w 51"/>
              <a:gd name="T9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0">
                <a:moveTo>
                  <a:pt x="46" y="1"/>
                </a:moveTo>
                <a:cubicBezTo>
                  <a:pt x="51" y="6"/>
                  <a:pt x="51" y="6"/>
                  <a:pt x="51" y="6"/>
                </a:cubicBezTo>
                <a:cubicBezTo>
                  <a:pt x="51" y="6"/>
                  <a:pt x="51" y="7"/>
                  <a:pt x="51" y="7"/>
                </a:cubicBezTo>
                <a:cubicBezTo>
                  <a:pt x="44" y="16"/>
                  <a:pt x="44" y="16"/>
                  <a:pt x="44" y="16"/>
                </a:cubicBezTo>
                <a:cubicBezTo>
                  <a:pt x="43" y="17"/>
                  <a:pt x="43" y="17"/>
                  <a:pt x="42" y="16"/>
                </a:cubicBezTo>
                <a:cubicBezTo>
                  <a:pt x="42" y="16"/>
                  <a:pt x="42" y="16"/>
                  <a:pt x="42" y="16"/>
                </a:cubicBezTo>
                <a:cubicBezTo>
                  <a:pt x="40" y="15"/>
                  <a:pt x="40" y="15"/>
                  <a:pt x="40" y="15"/>
                </a:cubicBezTo>
                <a:cubicBezTo>
                  <a:pt x="31" y="24"/>
                  <a:pt x="31" y="24"/>
                  <a:pt x="31" y="24"/>
                </a:cubicBezTo>
                <a:cubicBezTo>
                  <a:pt x="46" y="38"/>
                  <a:pt x="46" y="38"/>
                  <a:pt x="46" y="38"/>
                </a:cubicBezTo>
                <a:cubicBezTo>
                  <a:pt x="48" y="41"/>
                  <a:pt x="48" y="45"/>
                  <a:pt x="46" y="48"/>
                </a:cubicBezTo>
                <a:cubicBezTo>
                  <a:pt x="43" y="50"/>
                  <a:pt x="39" y="50"/>
                  <a:pt x="36" y="48"/>
                </a:cubicBezTo>
                <a:cubicBezTo>
                  <a:pt x="27" y="39"/>
                  <a:pt x="27" y="39"/>
                  <a:pt x="27" y="39"/>
                </a:cubicBezTo>
                <a:cubicBezTo>
                  <a:pt x="18" y="48"/>
                  <a:pt x="18" y="48"/>
                  <a:pt x="18" y="48"/>
                </a:cubicBezTo>
                <a:cubicBezTo>
                  <a:pt x="17" y="49"/>
                  <a:pt x="15" y="50"/>
                  <a:pt x="14" y="50"/>
                </a:cubicBezTo>
                <a:cubicBezTo>
                  <a:pt x="14" y="50"/>
                  <a:pt x="14" y="50"/>
                  <a:pt x="14" y="50"/>
                </a:cubicBezTo>
                <a:cubicBezTo>
                  <a:pt x="13" y="50"/>
                  <a:pt x="12" y="49"/>
                  <a:pt x="11" y="48"/>
                </a:cubicBezTo>
                <a:cubicBezTo>
                  <a:pt x="4" y="42"/>
                  <a:pt x="4" y="42"/>
                  <a:pt x="4" y="42"/>
                </a:cubicBezTo>
                <a:cubicBezTo>
                  <a:pt x="3" y="41"/>
                  <a:pt x="2" y="39"/>
                  <a:pt x="2" y="38"/>
                </a:cubicBezTo>
                <a:cubicBezTo>
                  <a:pt x="2" y="38"/>
                  <a:pt x="2" y="38"/>
                  <a:pt x="2" y="38"/>
                </a:cubicBezTo>
                <a:cubicBezTo>
                  <a:pt x="2" y="38"/>
                  <a:pt x="2" y="38"/>
                  <a:pt x="2" y="38"/>
                </a:cubicBezTo>
                <a:cubicBezTo>
                  <a:pt x="2" y="37"/>
                  <a:pt x="3" y="35"/>
                  <a:pt x="4" y="34"/>
                </a:cubicBezTo>
                <a:cubicBezTo>
                  <a:pt x="13" y="25"/>
                  <a:pt x="13" y="25"/>
                  <a:pt x="13" y="25"/>
                </a:cubicBezTo>
                <a:cubicBezTo>
                  <a:pt x="12" y="24"/>
                  <a:pt x="12" y="24"/>
                  <a:pt x="12" y="24"/>
                </a:cubicBezTo>
                <a:cubicBezTo>
                  <a:pt x="11" y="24"/>
                  <a:pt x="9" y="24"/>
                  <a:pt x="7" y="24"/>
                </a:cubicBezTo>
                <a:cubicBezTo>
                  <a:pt x="5" y="23"/>
                  <a:pt x="4" y="22"/>
                  <a:pt x="2" y="21"/>
                </a:cubicBezTo>
                <a:cubicBezTo>
                  <a:pt x="2" y="20"/>
                  <a:pt x="1" y="20"/>
                  <a:pt x="1" y="19"/>
                </a:cubicBezTo>
                <a:cubicBezTo>
                  <a:pt x="1" y="19"/>
                  <a:pt x="1" y="19"/>
                  <a:pt x="1" y="19"/>
                </a:cubicBezTo>
                <a:cubicBezTo>
                  <a:pt x="1" y="19"/>
                  <a:pt x="1" y="19"/>
                  <a:pt x="1" y="18"/>
                </a:cubicBezTo>
                <a:cubicBezTo>
                  <a:pt x="1" y="18"/>
                  <a:pt x="1" y="17"/>
                  <a:pt x="2" y="17"/>
                </a:cubicBezTo>
                <a:cubicBezTo>
                  <a:pt x="9" y="17"/>
                  <a:pt x="9" y="17"/>
                  <a:pt x="9" y="17"/>
                </a:cubicBezTo>
                <a:cubicBezTo>
                  <a:pt x="11" y="15"/>
                  <a:pt x="11" y="15"/>
                  <a:pt x="11" y="15"/>
                </a:cubicBezTo>
                <a:cubicBezTo>
                  <a:pt x="12" y="13"/>
                  <a:pt x="12" y="13"/>
                  <a:pt x="12" y="13"/>
                </a:cubicBezTo>
                <a:cubicBezTo>
                  <a:pt x="11" y="10"/>
                  <a:pt x="11" y="10"/>
                  <a:pt x="11" y="10"/>
                </a:cubicBezTo>
                <a:cubicBezTo>
                  <a:pt x="9" y="8"/>
                  <a:pt x="9" y="8"/>
                  <a:pt x="9" y="8"/>
                </a:cubicBezTo>
                <a:cubicBezTo>
                  <a:pt x="2" y="8"/>
                  <a:pt x="2" y="8"/>
                  <a:pt x="2" y="8"/>
                </a:cubicBezTo>
                <a:cubicBezTo>
                  <a:pt x="2" y="8"/>
                  <a:pt x="1" y="8"/>
                  <a:pt x="1" y="8"/>
                </a:cubicBezTo>
                <a:cubicBezTo>
                  <a:pt x="1" y="7"/>
                  <a:pt x="0" y="7"/>
                  <a:pt x="1" y="6"/>
                </a:cubicBezTo>
                <a:cubicBezTo>
                  <a:pt x="1" y="6"/>
                  <a:pt x="1" y="5"/>
                  <a:pt x="1" y="5"/>
                </a:cubicBezTo>
                <a:cubicBezTo>
                  <a:pt x="1" y="5"/>
                  <a:pt x="1" y="5"/>
                  <a:pt x="1" y="5"/>
                </a:cubicBezTo>
                <a:cubicBezTo>
                  <a:pt x="1" y="5"/>
                  <a:pt x="1" y="5"/>
                  <a:pt x="1" y="5"/>
                </a:cubicBezTo>
                <a:cubicBezTo>
                  <a:pt x="2" y="5"/>
                  <a:pt x="2" y="4"/>
                  <a:pt x="2" y="4"/>
                </a:cubicBezTo>
                <a:cubicBezTo>
                  <a:pt x="7" y="0"/>
                  <a:pt x="14" y="0"/>
                  <a:pt x="19" y="4"/>
                </a:cubicBezTo>
                <a:cubicBezTo>
                  <a:pt x="20" y="6"/>
                  <a:pt x="21" y="7"/>
                  <a:pt x="22" y="9"/>
                </a:cubicBezTo>
                <a:cubicBezTo>
                  <a:pt x="22" y="11"/>
                  <a:pt x="22" y="13"/>
                  <a:pt x="22" y="14"/>
                </a:cubicBezTo>
                <a:cubicBezTo>
                  <a:pt x="26" y="18"/>
                  <a:pt x="26" y="18"/>
                  <a:pt x="26" y="18"/>
                </a:cubicBezTo>
                <a:cubicBezTo>
                  <a:pt x="29" y="21"/>
                  <a:pt x="29" y="21"/>
                  <a:pt x="29" y="21"/>
                </a:cubicBezTo>
                <a:cubicBezTo>
                  <a:pt x="38" y="12"/>
                  <a:pt x="38" y="12"/>
                  <a:pt x="38" y="12"/>
                </a:cubicBezTo>
                <a:cubicBezTo>
                  <a:pt x="36" y="10"/>
                  <a:pt x="36" y="10"/>
                  <a:pt x="36" y="10"/>
                </a:cubicBezTo>
                <a:cubicBezTo>
                  <a:pt x="35" y="10"/>
                  <a:pt x="35" y="9"/>
                  <a:pt x="36" y="8"/>
                </a:cubicBezTo>
                <a:cubicBezTo>
                  <a:pt x="36" y="8"/>
                  <a:pt x="36" y="8"/>
                  <a:pt x="36" y="8"/>
                </a:cubicBezTo>
                <a:cubicBezTo>
                  <a:pt x="36" y="8"/>
                  <a:pt x="36" y="8"/>
                  <a:pt x="36" y="8"/>
                </a:cubicBezTo>
                <a:cubicBezTo>
                  <a:pt x="45" y="1"/>
                  <a:pt x="45" y="1"/>
                  <a:pt x="45" y="1"/>
                </a:cubicBezTo>
                <a:cubicBezTo>
                  <a:pt x="45" y="1"/>
                  <a:pt x="46" y="1"/>
                  <a:pt x="46" y="1"/>
                </a:cubicBezTo>
                <a:close/>
                <a:moveTo>
                  <a:pt x="37" y="33"/>
                </a:moveTo>
                <a:cubicBezTo>
                  <a:pt x="37" y="33"/>
                  <a:pt x="37" y="33"/>
                  <a:pt x="37" y="33"/>
                </a:cubicBezTo>
                <a:cubicBezTo>
                  <a:pt x="37" y="33"/>
                  <a:pt x="37" y="34"/>
                  <a:pt x="36" y="34"/>
                </a:cubicBezTo>
                <a:cubicBezTo>
                  <a:pt x="35" y="35"/>
                  <a:pt x="35" y="35"/>
                  <a:pt x="35" y="35"/>
                </a:cubicBezTo>
                <a:cubicBezTo>
                  <a:pt x="34" y="36"/>
                  <a:pt x="33" y="37"/>
                  <a:pt x="32" y="37"/>
                </a:cubicBezTo>
                <a:cubicBezTo>
                  <a:pt x="31" y="37"/>
                  <a:pt x="31" y="36"/>
                  <a:pt x="30" y="36"/>
                </a:cubicBezTo>
                <a:cubicBezTo>
                  <a:pt x="29" y="37"/>
                  <a:pt x="29" y="37"/>
                  <a:pt x="29" y="37"/>
                </a:cubicBezTo>
                <a:cubicBezTo>
                  <a:pt x="38" y="46"/>
                  <a:pt x="38" y="46"/>
                  <a:pt x="38" y="46"/>
                </a:cubicBezTo>
                <a:cubicBezTo>
                  <a:pt x="39" y="48"/>
                  <a:pt x="42" y="48"/>
                  <a:pt x="44" y="46"/>
                </a:cubicBezTo>
                <a:cubicBezTo>
                  <a:pt x="46" y="44"/>
                  <a:pt x="46" y="41"/>
                  <a:pt x="44" y="40"/>
                </a:cubicBezTo>
                <a:cubicBezTo>
                  <a:pt x="37" y="33"/>
                  <a:pt x="37" y="33"/>
                  <a:pt x="37" y="33"/>
                </a:cubicBezTo>
                <a:close/>
                <a:moveTo>
                  <a:pt x="15" y="23"/>
                </a:moveTo>
                <a:cubicBezTo>
                  <a:pt x="15" y="23"/>
                  <a:pt x="15" y="23"/>
                  <a:pt x="15" y="23"/>
                </a:cubicBezTo>
                <a:cubicBezTo>
                  <a:pt x="16" y="22"/>
                  <a:pt x="16" y="22"/>
                  <a:pt x="16" y="22"/>
                </a:cubicBezTo>
                <a:cubicBezTo>
                  <a:pt x="16" y="21"/>
                  <a:pt x="16" y="21"/>
                  <a:pt x="16" y="20"/>
                </a:cubicBezTo>
                <a:cubicBezTo>
                  <a:pt x="16" y="19"/>
                  <a:pt x="16" y="18"/>
                  <a:pt x="17" y="17"/>
                </a:cubicBezTo>
                <a:cubicBezTo>
                  <a:pt x="18" y="16"/>
                  <a:pt x="18" y="16"/>
                  <a:pt x="18" y="16"/>
                </a:cubicBezTo>
                <a:cubicBezTo>
                  <a:pt x="19" y="15"/>
                  <a:pt x="19" y="15"/>
                  <a:pt x="20" y="15"/>
                </a:cubicBezTo>
                <a:cubicBezTo>
                  <a:pt x="20" y="15"/>
                  <a:pt x="20" y="15"/>
                  <a:pt x="20" y="14"/>
                </a:cubicBezTo>
                <a:cubicBezTo>
                  <a:pt x="20" y="13"/>
                  <a:pt x="20" y="11"/>
                  <a:pt x="20" y="10"/>
                </a:cubicBezTo>
                <a:cubicBezTo>
                  <a:pt x="19" y="8"/>
                  <a:pt x="18" y="7"/>
                  <a:pt x="17" y="6"/>
                </a:cubicBezTo>
                <a:cubicBezTo>
                  <a:pt x="14" y="2"/>
                  <a:pt x="8" y="2"/>
                  <a:pt x="4" y="5"/>
                </a:cubicBezTo>
                <a:cubicBezTo>
                  <a:pt x="10" y="5"/>
                  <a:pt x="10" y="5"/>
                  <a:pt x="10" y="5"/>
                </a:cubicBezTo>
                <a:cubicBezTo>
                  <a:pt x="10" y="5"/>
                  <a:pt x="11" y="6"/>
                  <a:pt x="11" y="6"/>
                </a:cubicBezTo>
                <a:cubicBezTo>
                  <a:pt x="12" y="9"/>
                  <a:pt x="12" y="9"/>
                  <a:pt x="12" y="9"/>
                </a:cubicBezTo>
                <a:cubicBezTo>
                  <a:pt x="14" y="12"/>
                  <a:pt x="14" y="12"/>
                  <a:pt x="14" y="12"/>
                </a:cubicBezTo>
                <a:cubicBezTo>
                  <a:pt x="14" y="12"/>
                  <a:pt x="14" y="13"/>
                  <a:pt x="14" y="13"/>
                </a:cubicBezTo>
                <a:cubicBezTo>
                  <a:pt x="12" y="16"/>
                  <a:pt x="12" y="16"/>
                  <a:pt x="12" y="16"/>
                </a:cubicBezTo>
                <a:cubicBezTo>
                  <a:pt x="11" y="19"/>
                  <a:pt x="11" y="19"/>
                  <a:pt x="11" y="19"/>
                </a:cubicBezTo>
                <a:cubicBezTo>
                  <a:pt x="11" y="19"/>
                  <a:pt x="10" y="20"/>
                  <a:pt x="10" y="20"/>
                </a:cubicBezTo>
                <a:cubicBezTo>
                  <a:pt x="4" y="20"/>
                  <a:pt x="4" y="20"/>
                  <a:pt x="4" y="20"/>
                </a:cubicBezTo>
                <a:cubicBezTo>
                  <a:pt x="5" y="20"/>
                  <a:pt x="7" y="21"/>
                  <a:pt x="8" y="22"/>
                </a:cubicBezTo>
                <a:cubicBezTo>
                  <a:pt x="9" y="22"/>
                  <a:pt x="11" y="22"/>
                  <a:pt x="13" y="22"/>
                </a:cubicBezTo>
                <a:cubicBezTo>
                  <a:pt x="13" y="22"/>
                  <a:pt x="13" y="22"/>
                  <a:pt x="14" y="22"/>
                </a:cubicBezTo>
                <a:cubicBezTo>
                  <a:pt x="15" y="23"/>
                  <a:pt x="15" y="23"/>
                  <a:pt x="15" y="23"/>
                </a:cubicBezTo>
                <a:close/>
                <a:moveTo>
                  <a:pt x="38" y="40"/>
                </a:moveTo>
                <a:cubicBezTo>
                  <a:pt x="38" y="40"/>
                  <a:pt x="38" y="40"/>
                  <a:pt x="38" y="40"/>
                </a:cubicBezTo>
                <a:cubicBezTo>
                  <a:pt x="37" y="41"/>
                  <a:pt x="37" y="44"/>
                  <a:pt x="38" y="45"/>
                </a:cubicBezTo>
                <a:cubicBezTo>
                  <a:pt x="39" y="47"/>
                  <a:pt x="42" y="47"/>
                  <a:pt x="43" y="45"/>
                </a:cubicBezTo>
                <a:cubicBezTo>
                  <a:pt x="45" y="44"/>
                  <a:pt x="45" y="41"/>
                  <a:pt x="43" y="40"/>
                </a:cubicBezTo>
                <a:cubicBezTo>
                  <a:pt x="42" y="38"/>
                  <a:pt x="39" y="38"/>
                  <a:pt x="38" y="40"/>
                </a:cubicBezTo>
                <a:close/>
                <a:moveTo>
                  <a:pt x="40" y="42"/>
                </a:moveTo>
                <a:cubicBezTo>
                  <a:pt x="40" y="42"/>
                  <a:pt x="40" y="42"/>
                  <a:pt x="40" y="42"/>
                </a:cubicBezTo>
                <a:cubicBezTo>
                  <a:pt x="40" y="41"/>
                  <a:pt x="41" y="41"/>
                  <a:pt x="42" y="42"/>
                </a:cubicBezTo>
                <a:cubicBezTo>
                  <a:pt x="42" y="42"/>
                  <a:pt x="42" y="43"/>
                  <a:pt x="42" y="44"/>
                </a:cubicBezTo>
                <a:cubicBezTo>
                  <a:pt x="41" y="44"/>
                  <a:pt x="40" y="44"/>
                  <a:pt x="40" y="44"/>
                </a:cubicBezTo>
                <a:cubicBezTo>
                  <a:pt x="39" y="43"/>
                  <a:pt x="39" y="42"/>
                  <a:pt x="40" y="42"/>
                </a:cubicBezTo>
                <a:close/>
                <a:moveTo>
                  <a:pt x="21" y="25"/>
                </a:moveTo>
                <a:cubicBezTo>
                  <a:pt x="21" y="25"/>
                  <a:pt x="21" y="25"/>
                  <a:pt x="21" y="25"/>
                </a:cubicBezTo>
                <a:cubicBezTo>
                  <a:pt x="21" y="25"/>
                  <a:pt x="22" y="25"/>
                  <a:pt x="22" y="25"/>
                </a:cubicBezTo>
                <a:cubicBezTo>
                  <a:pt x="23" y="26"/>
                  <a:pt x="23" y="27"/>
                  <a:pt x="22" y="27"/>
                </a:cubicBezTo>
                <a:cubicBezTo>
                  <a:pt x="10" y="39"/>
                  <a:pt x="10" y="39"/>
                  <a:pt x="10" y="39"/>
                </a:cubicBezTo>
                <a:cubicBezTo>
                  <a:pt x="10" y="40"/>
                  <a:pt x="9" y="40"/>
                  <a:pt x="9" y="39"/>
                </a:cubicBezTo>
                <a:cubicBezTo>
                  <a:pt x="8" y="39"/>
                  <a:pt x="8" y="38"/>
                  <a:pt x="9" y="37"/>
                </a:cubicBezTo>
                <a:cubicBezTo>
                  <a:pt x="21" y="25"/>
                  <a:pt x="21" y="25"/>
                  <a:pt x="21" y="25"/>
                </a:cubicBezTo>
                <a:close/>
                <a:moveTo>
                  <a:pt x="25" y="30"/>
                </a:moveTo>
                <a:cubicBezTo>
                  <a:pt x="25" y="30"/>
                  <a:pt x="25" y="30"/>
                  <a:pt x="25" y="30"/>
                </a:cubicBezTo>
                <a:cubicBezTo>
                  <a:pt x="26" y="29"/>
                  <a:pt x="26" y="29"/>
                  <a:pt x="27" y="30"/>
                </a:cubicBezTo>
                <a:cubicBezTo>
                  <a:pt x="27" y="30"/>
                  <a:pt x="27" y="31"/>
                  <a:pt x="27" y="31"/>
                </a:cubicBezTo>
                <a:cubicBezTo>
                  <a:pt x="15" y="43"/>
                  <a:pt x="15" y="43"/>
                  <a:pt x="15" y="43"/>
                </a:cubicBezTo>
                <a:cubicBezTo>
                  <a:pt x="14" y="44"/>
                  <a:pt x="13" y="44"/>
                  <a:pt x="13" y="43"/>
                </a:cubicBezTo>
                <a:cubicBezTo>
                  <a:pt x="13" y="43"/>
                  <a:pt x="13" y="42"/>
                  <a:pt x="13" y="42"/>
                </a:cubicBezTo>
                <a:cubicBezTo>
                  <a:pt x="25" y="30"/>
                  <a:pt x="25" y="30"/>
                  <a:pt x="25" y="30"/>
                </a:cubicBezTo>
                <a:close/>
                <a:moveTo>
                  <a:pt x="34" y="31"/>
                </a:moveTo>
                <a:cubicBezTo>
                  <a:pt x="34" y="31"/>
                  <a:pt x="34" y="31"/>
                  <a:pt x="34" y="31"/>
                </a:cubicBezTo>
                <a:cubicBezTo>
                  <a:pt x="21" y="19"/>
                  <a:pt x="21" y="19"/>
                  <a:pt x="21" y="19"/>
                </a:cubicBezTo>
                <a:cubicBezTo>
                  <a:pt x="19" y="20"/>
                  <a:pt x="19" y="20"/>
                  <a:pt x="19" y="20"/>
                </a:cubicBezTo>
                <a:cubicBezTo>
                  <a:pt x="20" y="20"/>
                  <a:pt x="20" y="20"/>
                  <a:pt x="20" y="21"/>
                </a:cubicBezTo>
                <a:cubicBezTo>
                  <a:pt x="21" y="21"/>
                  <a:pt x="21" y="23"/>
                  <a:pt x="20" y="23"/>
                </a:cubicBezTo>
                <a:cubicBezTo>
                  <a:pt x="16" y="28"/>
                  <a:pt x="11" y="33"/>
                  <a:pt x="7" y="37"/>
                </a:cubicBezTo>
                <a:cubicBezTo>
                  <a:pt x="6" y="37"/>
                  <a:pt x="6" y="38"/>
                  <a:pt x="6" y="38"/>
                </a:cubicBezTo>
                <a:cubicBezTo>
                  <a:pt x="6" y="38"/>
                  <a:pt x="6" y="38"/>
                  <a:pt x="6" y="38"/>
                </a:cubicBezTo>
                <a:cubicBezTo>
                  <a:pt x="6" y="38"/>
                  <a:pt x="6" y="39"/>
                  <a:pt x="7" y="39"/>
                </a:cubicBezTo>
                <a:cubicBezTo>
                  <a:pt x="13" y="45"/>
                  <a:pt x="13" y="45"/>
                  <a:pt x="13" y="45"/>
                </a:cubicBezTo>
                <a:cubicBezTo>
                  <a:pt x="14" y="46"/>
                  <a:pt x="14" y="46"/>
                  <a:pt x="14" y="46"/>
                </a:cubicBezTo>
                <a:cubicBezTo>
                  <a:pt x="14" y="46"/>
                  <a:pt x="15" y="46"/>
                  <a:pt x="15" y="45"/>
                </a:cubicBezTo>
                <a:cubicBezTo>
                  <a:pt x="20" y="41"/>
                  <a:pt x="24" y="36"/>
                  <a:pt x="29" y="32"/>
                </a:cubicBezTo>
                <a:cubicBezTo>
                  <a:pt x="29" y="31"/>
                  <a:pt x="31" y="31"/>
                  <a:pt x="31" y="32"/>
                </a:cubicBezTo>
                <a:cubicBezTo>
                  <a:pt x="32" y="32"/>
                  <a:pt x="32" y="32"/>
                  <a:pt x="32" y="33"/>
                </a:cubicBezTo>
                <a:cubicBezTo>
                  <a:pt x="34" y="31"/>
                  <a:pt x="34" y="31"/>
                  <a:pt x="34" y="31"/>
                </a:cubicBezTo>
                <a:close/>
                <a:moveTo>
                  <a:pt x="49" y="7"/>
                </a:moveTo>
                <a:cubicBezTo>
                  <a:pt x="49" y="7"/>
                  <a:pt x="49" y="7"/>
                  <a:pt x="49" y="7"/>
                </a:cubicBezTo>
                <a:cubicBezTo>
                  <a:pt x="46" y="3"/>
                  <a:pt x="46" y="3"/>
                  <a:pt x="46" y="3"/>
                </a:cubicBezTo>
                <a:cubicBezTo>
                  <a:pt x="38" y="9"/>
                  <a:pt x="38" y="9"/>
                  <a:pt x="38" y="9"/>
                </a:cubicBezTo>
                <a:cubicBezTo>
                  <a:pt x="43" y="14"/>
                  <a:pt x="43" y="14"/>
                  <a:pt x="43" y="14"/>
                </a:cubicBezTo>
                <a:cubicBezTo>
                  <a:pt x="49" y="7"/>
                  <a:pt x="49" y="7"/>
                  <a:pt x="49" y="7"/>
                </a:cubicBezTo>
                <a:close/>
              </a:path>
            </a:pathLst>
          </a:custGeom>
          <a:ln/>
          <a:extLst/>
        </p:spPr>
        <p:style>
          <a:lnRef idx="1">
            <a:schemeClr val="accent3"/>
          </a:lnRef>
          <a:fillRef idx="2">
            <a:schemeClr val="accent3"/>
          </a:fillRef>
          <a:effectRef idx="1">
            <a:schemeClr val="accent3"/>
          </a:effectRef>
          <a:fontRef idx="minor">
            <a:schemeClr val="dk1"/>
          </a:fontRef>
        </p:style>
        <p:txBody>
          <a:bodyPr/>
          <a:lstStyle/>
          <a:p>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Freeform 114"/>
          <p:cNvSpPr>
            <a:spLocks noEditPoints="1"/>
          </p:cNvSpPr>
          <p:nvPr/>
        </p:nvSpPr>
        <p:spPr bwMode="auto">
          <a:xfrm>
            <a:off x="3520678" y="2403816"/>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5"/>
          <p:cNvSpPr>
            <a:spLocks noEditPoints="1"/>
          </p:cNvSpPr>
          <p:nvPr/>
        </p:nvSpPr>
        <p:spPr bwMode="auto">
          <a:xfrm>
            <a:off x="5395991" y="2425664"/>
            <a:ext cx="266541" cy="248481"/>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45 w 50"/>
              <a:gd name="T11" fmla="*/ 50 h 50"/>
              <a:gd name="T12" fmla="*/ 4 w 50"/>
              <a:gd name="T13" fmla="*/ 50 h 50"/>
              <a:gd name="T14" fmla="*/ 1 w 50"/>
              <a:gd name="T15" fmla="*/ 45 h 50"/>
              <a:gd name="T16" fmla="*/ 16 w 50"/>
              <a:gd name="T17" fmla="*/ 4 h 50"/>
              <a:gd name="T18" fmla="*/ 14 w 50"/>
              <a:gd name="T19" fmla="*/ 2 h 50"/>
              <a:gd name="T20" fmla="*/ 18 w 50"/>
              <a:gd name="T21" fmla="*/ 0 h 50"/>
              <a:gd name="T22" fmla="*/ 18 w 50"/>
              <a:gd name="T23" fmla="*/ 0 h 50"/>
              <a:gd name="T24" fmla="*/ 13 w 50"/>
              <a:gd name="T25" fmla="*/ 40 h 50"/>
              <a:gd name="T26" fmla="*/ 14 w 50"/>
              <a:gd name="T27" fmla="*/ 42 h 50"/>
              <a:gd name="T28" fmla="*/ 12 w 50"/>
              <a:gd name="T29" fmla="*/ 42 h 50"/>
              <a:gd name="T30" fmla="*/ 19 w 50"/>
              <a:gd name="T31" fmla="*/ 37 h 50"/>
              <a:gd name="T32" fmla="*/ 20 w 50"/>
              <a:gd name="T33" fmla="*/ 38 h 50"/>
              <a:gd name="T34" fmla="*/ 18 w 50"/>
              <a:gd name="T35" fmla="*/ 38 h 50"/>
              <a:gd name="T36" fmla="*/ 17 w 50"/>
              <a:gd name="T37" fmla="*/ 29 h 50"/>
              <a:gd name="T38" fmla="*/ 18 w 50"/>
              <a:gd name="T39" fmla="*/ 30 h 50"/>
              <a:gd name="T40" fmla="*/ 16 w 50"/>
              <a:gd name="T41" fmla="*/ 30 h 50"/>
              <a:gd name="T42" fmla="*/ 17 w 50"/>
              <a:gd name="T43" fmla="*/ 41 h 50"/>
              <a:gd name="T44" fmla="*/ 19 w 50"/>
              <a:gd name="T45" fmla="*/ 43 h 50"/>
              <a:gd name="T46" fmla="*/ 15 w 50"/>
              <a:gd name="T47" fmla="*/ 43 h 50"/>
              <a:gd name="T48" fmla="*/ 15 w 50"/>
              <a:gd name="T49" fmla="*/ 34 h 50"/>
              <a:gd name="T50" fmla="*/ 17 w 50"/>
              <a:gd name="T51" fmla="*/ 36 h 50"/>
              <a:gd name="T52" fmla="*/ 13 w 50"/>
              <a:gd name="T53" fmla="*/ 36 h 50"/>
              <a:gd name="T54" fmla="*/ 17 w 50"/>
              <a:gd name="T55" fmla="*/ 25 h 50"/>
              <a:gd name="T56" fmla="*/ 32 w 50"/>
              <a:gd name="T57" fmla="*/ 25 h 50"/>
              <a:gd name="T58" fmla="*/ 30 w 50"/>
              <a:gd name="T59" fmla="*/ 20 h 50"/>
              <a:gd name="T60" fmla="*/ 20 w 50"/>
              <a:gd name="T61" fmla="*/ 4 h 50"/>
              <a:gd name="T62" fmla="*/ 20 w 50"/>
              <a:gd name="T63" fmla="*/ 20 h 50"/>
              <a:gd name="T64" fmla="*/ 17 w 50"/>
              <a:gd name="T65" fmla="*/ 25 h 50"/>
              <a:gd name="T66" fmla="*/ 34 w 50"/>
              <a:gd name="T67" fmla="*/ 27 h 50"/>
              <a:gd name="T68" fmla="*/ 5 w 50"/>
              <a:gd name="T69" fmla="*/ 46 h 50"/>
              <a:gd name="T70" fmla="*/ 34 w 50"/>
              <a:gd name="T71" fmla="*/ 27 h 50"/>
              <a:gd name="T72" fmla="*/ 23 w 50"/>
              <a:gd name="T73" fmla="*/ 42 h 50"/>
              <a:gd name="T74" fmla="*/ 23 w 50"/>
              <a:gd name="T75" fmla="*/ 40 h 50"/>
              <a:gd name="T76" fmla="*/ 28 w 50"/>
              <a:gd name="T77" fmla="*/ 41 h 50"/>
              <a:gd name="T78" fmla="*/ 23 w 50"/>
              <a:gd name="T79" fmla="*/ 42 h 50"/>
              <a:gd name="T80" fmla="*/ 24 w 50"/>
              <a:gd name="T81" fmla="*/ 36 h 50"/>
              <a:gd name="T82" fmla="*/ 24 w 50"/>
              <a:gd name="T83" fmla="*/ 34 h 50"/>
              <a:gd name="T84" fmla="*/ 27 w 50"/>
              <a:gd name="T85" fmla="*/ 35 h 50"/>
              <a:gd name="T86" fmla="*/ 24 w 50"/>
              <a:gd name="T87" fmla="*/ 36 h 50"/>
              <a:gd name="T88" fmla="*/ 24 w 50"/>
              <a:gd name="T89" fmla="*/ 24 h 50"/>
              <a:gd name="T90" fmla="*/ 24 w 50"/>
              <a:gd name="T91" fmla="*/ 22 h 50"/>
              <a:gd name="T92" fmla="*/ 27 w 50"/>
              <a:gd name="T93" fmla="*/ 23 h 50"/>
              <a:gd name="T94" fmla="*/ 24 w 50"/>
              <a:gd name="T95" fmla="*/ 24 h 50"/>
              <a:gd name="T96" fmla="*/ 23 w 50"/>
              <a:gd name="T97" fmla="*/ 30 h 50"/>
              <a:gd name="T98" fmla="*/ 23 w 50"/>
              <a:gd name="T99" fmla="*/ 28 h 50"/>
              <a:gd name="T100" fmla="*/ 28 w 50"/>
              <a:gd name="T101" fmla="*/ 29 h 50"/>
              <a:gd name="T102" fmla="*/ 23 w 50"/>
              <a:gd name="T103" fmla="*/ 30 h 50"/>
              <a:gd name="T104" fmla="*/ 23 w 50"/>
              <a:gd name="T105" fmla="*/ 18 h 50"/>
              <a:gd name="T106" fmla="*/ 23 w 50"/>
              <a:gd name="T107" fmla="*/ 15 h 50"/>
              <a:gd name="T108" fmla="*/ 28 w 50"/>
              <a:gd name="T109" fmla="*/ 17 h 50"/>
              <a:gd name="T110" fmla="*/ 23 w 50"/>
              <a:gd name="T11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45" y="50"/>
                  <a:pt x="45" y="50"/>
                  <a:pt x="45" y="50"/>
                </a:cubicBezTo>
                <a:cubicBezTo>
                  <a:pt x="4" y="50"/>
                  <a:pt x="4" y="50"/>
                  <a:pt x="4" y="50"/>
                </a:cubicBezTo>
                <a:cubicBezTo>
                  <a:pt x="4" y="50"/>
                  <a:pt x="4" y="50"/>
                  <a:pt x="4" y="50"/>
                </a:cubicBezTo>
                <a:cubicBezTo>
                  <a:pt x="2" y="50"/>
                  <a:pt x="0" y="47"/>
                  <a:pt x="1" y="45"/>
                </a:cubicBezTo>
                <a:cubicBezTo>
                  <a:pt x="1" y="45"/>
                  <a:pt x="1" y="45"/>
                  <a:pt x="1" y="45"/>
                </a:cubicBezTo>
                <a:cubicBezTo>
                  <a:pt x="16" y="19"/>
                  <a:pt x="16" y="19"/>
                  <a:pt x="16" y="19"/>
                </a:cubicBezTo>
                <a:cubicBezTo>
                  <a:pt x="16" y="4"/>
                  <a:pt x="16" y="4"/>
                  <a:pt x="16" y="4"/>
                </a:cubicBezTo>
                <a:cubicBezTo>
                  <a:pt x="15" y="4"/>
                  <a:pt x="15" y="4"/>
                  <a:pt x="15" y="4"/>
                </a:cubicBezTo>
                <a:cubicBezTo>
                  <a:pt x="14" y="4"/>
                  <a:pt x="14" y="3"/>
                  <a:pt x="14" y="2"/>
                </a:cubicBezTo>
                <a:cubicBezTo>
                  <a:pt x="14" y="1"/>
                  <a:pt x="14" y="0"/>
                  <a:pt x="15"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3" y="40"/>
                  <a:pt x="14" y="41"/>
                  <a:pt x="14" y="42"/>
                </a:cubicBezTo>
                <a:cubicBezTo>
                  <a:pt x="14" y="42"/>
                  <a:pt x="13" y="43"/>
                  <a:pt x="13" y="43"/>
                </a:cubicBezTo>
                <a:cubicBezTo>
                  <a:pt x="12" y="43"/>
                  <a:pt x="12" y="42"/>
                  <a:pt x="12" y="42"/>
                </a:cubicBezTo>
                <a:cubicBezTo>
                  <a:pt x="12" y="41"/>
                  <a:pt x="12" y="40"/>
                  <a:pt x="13" y="40"/>
                </a:cubicBezTo>
                <a:close/>
                <a:moveTo>
                  <a:pt x="19" y="37"/>
                </a:moveTo>
                <a:cubicBezTo>
                  <a:pt x="19" y="37"/>
                  <a:pt x="19" y="37"/>
                  <a:pt x="19" y="37"/>
                </a:cubicBezTo>
                <a:cubicBezTo>
                  <a:pt x="19" y="37"/>
                  <a:pt x="20" y="38"/>
                  <a:pt x="20" y="38"/>
                </a:cubicBezTo>
                <a:cubicBezTo>
                  <a:pt x="20" y="39"/>
                  <a:pt x="19" y="39"/>
                  <a:pt x="19" y="39"/>
                </a:cubicBezTo>
                <a:cubicBezTo>
                  <a:pt x="18" y="39"/>
                  <a:pt x="18" y="39"/>
                  <a:pt x="18" y="38"/>
                </a:cubicBezTo>
                <a:cubicBezTo>
                  <a:pt x="18" y="38"/>
                  <a:pt x="18" y="37"/>
                  <a:pt x="19" y="37"/>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17" y="41"/>
                </a:moveTo>
                <a:cubicBezTo>
                  <a:pt x="17" y="41"/>
                  <a:pt x="17" y="41"/>
                  <a:pt x="17" y="41"/>
                </a:cubicBezTo>
                <a:cubicBezTo>
                  <a:pt x="18" y="41"/>
                  <a:pt x="19" y="42"/>
                  <a:pt x="19" y="43"/>
                </a:cubicBezTo>
                <a:cubicBezTo>
                  <a:pt x="19" y="44"/>
                  <a:pt x="18" y="45"/>
                  <a:pt x="17" y="45"/>
                </a:cubicBezTo>
                <a:cubicBezTo>
                  <a:pt x="16" y="45"/>
                  <a:pt x="15" y="44"/>
                  <a:pt x="15" y="43"/>
                </a:cubicBezTo>
                <a:cubicBezTo>
                  <a:pt x="15" y="42"/>
                  <a:pt x="16" y="41"/>
                  <a:pt x="17" y="41"/>
                </a:cubicBezTo>
                <a:close/>
                <a:moveTo>
                  <a:pt x="15" y="34"/>
                </a:moveTo>
                <a:cubicBezTo>
                  <a:pt x="15" y="34"/>
                  <a:pt x="15" y="34"/>
                  <a:pt x="15" y="34"/>
                </a:cubicBezTo>
                <a:cubicBezTo>
                  <a:pt x="16" y="34"/>
                  <a:pt x="17" y="34"/>
                  <a:pt x="17" y="36"/>
                </a:cubicBezTo>
                <a:cubicBezTo>
                  <a:pt x="17" y="37"/>
                  <a:pt x="16" y="37"/>
                  <a:pt x="15" y="37"/>
                </a:cubicBezTo>
                <a:cubicBezTo>
                  <a:pt x="14" y="37"/>
                  <a:pt x="13" y="37"/>
                  <a:pt x="13" y="36"/>
                </a:cubicBezTo>
                <a:cubicBezTo>
                  <a:pt x="13" y="34"/>
                  <a:pt x="14" y="34"/>
                  <a:pt x="15" y="34"/>
                </a:cubicBezTo>
                <a:close/>
                <a:moveTo>
                  <a:pt x="17" y="25"/>
                </a:moveTo>
                <a:cubicBezTo>
                  <a:pt x="17" y="25"/>
                  <a:pt x="17" y="25"/>
                  <a:pt x="17" y="25"/>
                </a:cubicBezTo>
                <a:cubicBezTo>
                  <a:pt x="32" y="25"/>
                  <a:pt x="32" y="25"/>
                  <a:pt x="32" y="25"/>
                </a:cubicBezTo>
                <a:cubicBezTo>
                  <a:pt x="30" y="21"/>
                  <a:pt x="30" y="21"/>
                  <a:pt x="30" y="21"/>
                </a:cubicBezTo>
                <a:cubicBezTo>
                  <a:pt x="30" y="20"/>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0"/>
                  <a:pt x="19"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2" y="42"/>
                  <a:pt x="22" y="42"/>
                  <a:pt x="22" y="41"/>
                </a:cubicBezTo>
                <a:cubicBezTo>
                  <a:pt x="22" y="41"/>
                  <a:pt x="22" y="40"/>
                  <a:pt x="23" y="40"/>
                </a:cubicBezTo>
                <a:cubicBezTo>
                  <a:pt x="27" y="40"/>
                  <a:pt x="27" y="40"/>
                  <a:pt x="27" y="40"/>
                </a:cubicBezTo>
                <a:cubicBezTo>
                  <a:pt x="28" y="40"/>
                  <a:pt x="28" y="41"/>
                  <a:pt x="28" y="41"/>
                </a:cubicBezTo>
                <a:cubicBezTo>
                  <a:pt x="28" y="42"/>
                  <a:pt x="28" y="42"/>
                  <a:pt x="27" y="42"/>
                </a:cubicBezTo>
                <a:cubicBezTo>
                  <a:pt x="23" y="42"/>
                  <a:pt x="23" y="42"/>
                  <a:pt x="23" y="42"/>
                </a:cubicBezTo>
                <a:close/>
                <a:moveTo>
                  <a:pt x="24" y="36"/>
                </a:moveTo>
                <a:cubicBezTo>
                  <a:pt x="24" y="36"/>
                  <a:pt x="24" y="36"/>
                  <a:pt x="24" y="36"/>
                </a:cubicBezTo>
                <a:cubicBezTo>
                  <a:pt x="23" y="36"/>
                  <a:pt x="23" y="36"/>
                  <a:pt x="23" y="35"/>
                </a:cubicBezTo>
                <a:cubicBezTo>
                  <a:pt x="23" y="34"/>
                  <a:pt x="23" y="34"/>
                  <a:pt x="24" y="34"/>
                </a:cubicBezTo>
                <a:cubicBezTo>
                  <a:pt x="26" y="34"/>
                  <a:pt x="26" y="34"/>
                  <a:pt x="26" y="34"/>
                </a:cubicBezTo>
                <a:cubicBezTo>
                  <a:pt x="26" y="34"/>
                  <a:pt x="27" y="34"/>
                  <a:pt x="27" y="35"/>
                </a:cubicBezTo>
                <a:cubicBezTo>
                  <a:pt x="27" y="36"/>
                  <a:pt x="26" y="36"/>
                  <a:pt x="26" y="36"/>
                </a:cubicBezTo>
                <a:cubicBezTo>
                  <a:pt x="24" y="36"/>
                  <a:pt x="24" y="36"/>
                  <a:pt x="24" y="36"/>
                </a:cubicBezTo>
                <a:close/>
                <a:moveTo>
                  <a:pt x="24" y="24"/>
                </a:moveTo>
                <a:cubicBezTo>
                  <a:pt x="24" y="24"/>
                  <a:pt x="24" y="24"/>
                  <a:pt x="24" y="24"/>
                </a:cubicBezTo>
                <a:cubicBezTo>
                  <a:pt x="23" y="24"/>
                  <a:pt x="23" y="23"/>
                  <a:pt x="23" y="23"/>
                </a:cubicBezTo>
                <a:cubicBezTo>
                  <a:pt x="23" y="22"/>
                  <a:pt x="23" y="22"/>
                  <a:pt x="24" y="22"/>
                </a:cubicBezTo>
                <a:cubicBezTo>
                  <a:pt x="26" y="22"/>
                  <a:pt x="26" y="22"/>
                  <a:pt x="26" y="22"/>
                </a:cubicBezTo>
                <a:cubicBezTo>
                  <a:pt x="26" y="22"/>
                  <a:pt x="27" y="22"/>
                  <a:pt x="27" y="23"/>
                </a:cubicBezTo>
                <a:cubicBezTo>
                  <a:pt x="27" y="23"/>
                  <a:pt x="26" y="24"/>
                  <a:pt x="26" y="24"/>
                </a:cubicBezTo>
                <a:cubicBezTo>
                  <a:pt x="24" y="24"/>
                  <a:pt x="24" y="24"/>
                  <a:pt x="24" y="24"/>
                </a:cubicBezTo>
                <a:close/>
                <a:moveTo>
                  <a:pt x="23" y="30"/>
                </a:moveTo>
                <a:cubicBezTo>
                  <a:pt x="23" y="30"/>
                  <a:pt x="23" y="30"/>
                  <a:pt x="23" y="30"/>
                </a:cubicBezTo>
                <a:cubicBezTo>
                  <a:pt x="22" y="30"/>
                  <a:pt x="22" y="30"/>
                  <a:pt x="22" y="29"/>
                </a:cubicBezTo>
                <a:cubicBezTo>
                  <a:pt x="22" y="28"/>
                  <a:pt x="22" y="28"/>
                  <a:pt x="23" y="28"/>
                </a:cubicBezTo>
                <a:cubicBezTo>
                  <a:pt x="27" y="28"/>
                  <a:pt x="27" y="28"/>
                  <a:pt x="27" y="28"/>
                </a:cubicBezTo>
                <a:cubicBezTo>
                  <a:pt x="28" y="28"/>
                  <a:pt x="28" y="28"/>
                  <a:pt x="28" y="29"/>
                </a:cubicBezTo>
                <a:cubicBezTo>
                  <a:pt x="28" y="30"/>
                  <a:pt x="28" y="30"/>
                  <a:pt x="27" y="30"/>
                </a:cubicBezTo>
                <a:cubicBezTo>
                  <a:pt x="23" y="30"/>
                  <a:pt x="23" y="30"/>
                  <a:pt x="23" y="30"/>
                </a:cubicBezTo>
                <a:close/>
                <a:moveTo>
                  <a:pt x="23" y="18"/>
                </a:moveTo>
                <a:cubicBezTo>
                  <a:pt x="23" y="18"/>
                  <a:pt x="23" y="18"/>
                  <a:pt x="23" y="18"/>
                </a:cubicBezTo>
                <a:cubicBezTo>
                  <a:pt x="22" y="18"/>
                  <a:pt x="22" y="17"/>
                  <a:pt x="22" y="17"/>
                </a:cubicBezTo>
                <a:cubicBezTo>
                  <a:pt x="22" y="16"/>
                  <a:pt x="22" y="15"/>
                  <a:pt x="23" y="15"/>
                </a:cubicBezTo>
                <a:cubicBezTo>
                  <a:pt x="27" y="15"/>
                  <a:pt x="27" y="15"/>
                  <a:pt x="27" y="15"/>
                </a:cubicBezTo>
                <a:cubicBezTo>
                  <a:pt x="28" y="15"/>
                  <a:pt x="28" y="16"/>
                  <a:pt x="28" y="17"/>
                </a:cubicBezTo>
                <a:cubicBezTo>
                  <a:pt x="28" y="17"/>
                  <a:pt x="28" y="18"/>
                  <a:pt x="27"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63"/>
          <p:cNvSpPr>
            <a:spLocks noEditPoints="1"/>
          </p:cNvSpPr>
          <p:nvPr/>
        </p:nvSpPr>
        <p:spPr bwMode="auto">
          <a:xfrm>
            <a:off x="7286624" y="2445279"/>
            <a:ext cx="237703" cy="219217"/>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9577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大宗商品贸易中心</a:t>
            </a:r>
            <a:endParaRPr lang="en-US" altLang="zh-CN" b="1" dirty="0">
              <a:solidFill>
                <a:schemeClr val="bg1"/>
              </a:solidFill>
              <a:latin typeface="微软雅黑" charset="-122"/>
              <a:ea typeface="微软雅黑" charset="-122"/>
            </a:endParaRPr>
          </a:p>
        </p:txBody>
      </p:sp>
      <p:sp>
        <p:nvSpPr>
          <p:cNvPr id="32773" name="Text Box 5"/>
          <p:cNvSpPr txBox="1">
            <a:spLocks noChangeArrowheads="1"/>
          </p:cNvSpPr>
          <p:nvPr/>
        </p:nvSpPr>
        <p:spPr bwMode="auto">
          <a:xfrm>
            <a:off x="250825" y="627063"/>
            <a:ext cx="163121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全产业链中获得定价权的重要一环</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632375"/>
            <a:ext cx="20891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贵州国际商品交易中心，是贵州省政府批准的大宗商品现货交易市场重点扶持项目。有正威集团和贵州双龙航空港产业投资有限公司联合发起设立。</a:t>
            </a:r>
            <a:r>
              <a:rPr lang="zh-CN" altLang="en-US" sz="800" b="1" dirty="0" smtClean="0">
                <a:solidFill>
                  <a:schemeClr val="bg1"/>
                </a:solidFill>
              </a:rPr>
              <a:t>交易中心按照批文进行现货交易，不得进行证券、保险、信贷、黄金等业务，不得做金融融资交易。</a:t>
            </a:r>
            <a:endParaRPr lang="zh-CN" altLang="en-US" sz="800" b="1"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河南金属交易中心是由洛阳市人民政府与正威集团共同投资设立的国际化、综合化商品交易平台，注册资金</a:t>
            </a:r>
            <a:r>
              <a:rPr lang="en-US" altLang="zh-CN" sz="800" dirty="0" smtClean="0">
                <a:solidFill>
                  <a:schemeClr val="bg1"/>
                </a:solidFill>
              </a:rPr>
              <a:t>1</a:t>
            </a:r>
            <a:r>
              <a:rPr lang="zh-CN" altLang="en-US" sz="800" dirty="0" smtClean="0">
                <a:solidFill>
                  <a:schemeClr val="bg1"/>
                </a:solidFill>
              </a:rPr>
              <a:t>亿元。</a:t>
            </a:r>
            <a:r>
              <a:rPr lang="zh-CN" altLang="en-US" sz="800" b="1" dirty="0" smtClean="0">
                <a:solidFill>
                  <a:schemeClr val="bg1"/>
                </a:solidFill>
              </a:rPr>
              <a:t>交易品种涵盖有色金属铜、铝、钼为主的国际、国内各类大宗商品。</a:t>
            </a:r>
            <a:endParaRPr lang="zh-CN" altLang="en-US" sz="800" b="1"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湖南国际矿产资源交易中心是有正威集团与郴州高科投资控股有限公司共同发起设立的专注于有色金属全产业链服务的产业互联网平台型企业。两大产业分别是</a:t>
            </a:r>
            <a:r>
              <a:rPr lang="zh-CN" altLang="en-US" sz="800" b="1" dirty="0" smtClean="0">
                <a:solidFill>
                  <a:schemeClr val="bg1"/>
                </a:solidFill>
              </a:rPr>
              <a:t>以白银为代表的稀贵金属全产业链和以矿物晶体为代表的宝玉石产业</a:t>
            </a:r>
            <a:r>
              <a:rPr lang="zh-CN" altLang="en-US" sz="800" dirty="0" smtClean="0">
                <a:solidFill>
                  <a:schemeClr val="bg1"/>
                </a:solidFill>
              </a:rPr>
              <a:t>。</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dirty="0" smtClean="0">
                <a:solidFill>
                  <a:schemeClr val="bg1"/>
                </a:solidFill>
              </a:rPr>
              <a:t>正威国际集团贸易中心</a:t>
            </a:r>
            <a:endParaRPr lang="en-US" altLang="zh-CN" sz="1200" dirty="0" smtClean="0">
              <a:solidFill>
                <a:schemeClr val="bg1"/>
              </a:solidFill>
            </a:endParaRPr>
          </a:p>
          <a:p>
            <a:pPr>
              <a:lnSpc>
                <a:spcPct val="120000"/>
              </a:lnSpc>
              <a:buFont typeface="Arial" charset="0"/>
              <a:buNone/>
            </a:pPr>
            <a:endParaRPr lang="en-US" altLang="zh-CN" sz="800" dirty="0" smtClean="0">
              <a:solidFill>
                <a:schemeClr val="bg1"/>
              </a:solidFill>
            </a:endParaRPr>
          </a:p>
          <a:p>
            <a:pPr>
              <a:lnSpc>
                <a:spcPct val="120000"/>
              </a:lnSpc>
              <a:buFont typeface="Arial" charset="0"/>
              <a:buNone/>
            </a:pPr>
            <a:r>
              <a:rPr lang="zh-CN" altLang="en-US" sz="900" dirty="0" smtClean="0">
                <a:solidFill>
                  <a:schemeClr val="bg1"/>
                </a:solidFill>
              </a:rPr>
              <a:t>金属新材料的生产销售利润很低，正威要想在全球金属新材料产业上拥有绝对话语权，还需要搭建贸易中心。这些贸易中心既可以为集团原材料采购提供保证，同时也能接触国际市场的巨头，为公司下一步投资提供便利。目前，正威旗下拥有贵州国际商品交易中心，河南金属交易中心，湖南国际矿产资源交易中心，以及上海、香港、日内瓦、新加坡四大贸易平台，标志着正威国际集团贸易体系布局完成。</a:t>
            </a:r>
            <a:endParaRPr lang="zh-CN" altLang="en-US" sz="9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431181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2412" y="1390650"/>
            <a:ext cx="1747837" cy="1600200"/>
          </a:xfrm>
          <a:prstGeom prst="rect">
            <a:avLst/>
          </a:prstGeom>
        </p:spPr>
      </p:pic>
      <p:pic>
        <p:nvPicPr>
          <p:cNvPr id="26626"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6700"/>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662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6628"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半导体和非金属新材料等</a:t>
            </a:r>
            <a:r>
              <a:rPr lang="zh-CN" altLang="en-US" b="1" dirty="0" smtClean="0">
                <a:solidFill>
                  <a:srgbClr val="EF6541"/>
                </a:solidFill>
                <a:latin typeface="微软雅黑" charset="-122"/>
                <a:ea typeface="微软雅黑" charset="-122"/>
              </a:rPr>
              <a:t>高新科技</a:t>
            </a:r>
            <a:r>
              <a:rPr lang="zh-CN" altLang="en-US" b="1" dirty="0" smtClean="0">
                <a:solidFill>
                  <a:schemeClr val="bg1"/>
                </a:solidFill>
                <a:latin typeface="微软雅黑" charset="-122"/>
                <a:ea typeface="微软雅黑" charset="-122"/>
              </a:rPr>
              <a:t>业务</a:t>
            </a:r>
            <a:endParaRPr lang="en-US" altLang="zh-CN" b="1" dirty="0">
              <a:solidFill>
                <a:schemeClr val="bg1"/>
              </a:solidFill>
              <a:latin typeface="微软雅黑" charset="-122"/>
              <a:ea typeface="微软雅黑" charset="-122"/>
            </a:endParaRPr>
          </a:p>
        </p:txBody>
      </p:sp>
      <p:sp>
        <p:nvSpPr>
          <p:cNvPr id="26644" name="Rectangle 20"/>
          <p:cNvSpPr>
            <a:spLocks noChangeArrowheads="1"/>
          </p:cNvSpPr>
          <p:nvPr/>
        </p:nvSpPr>
        <p:spPr bwMode="auto">
          <a:xfrm>
            <a:off x="6892925" y="1841500"/>
            <a:ext cx="1944688"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智能终端</a:t>
            </a:r>
            <a:endParaRPr lang="en-US" altLang="zh-CN" sz="1200" b="1" dirty="0" smtClean="0">
              <a:solidFill>
                <a:srgbClr val="EF6541"/>
              </a:solidFill>
            </a:endParaRPr>
          </a:p>
          <a:p>
            <a:pPr>
              <a:lnSpc>
                <a:spcPct val="120000"/>
              </a:lnSpc>
              <a:buFont typeface="Arial" charset="0"/>
              <a:buNone/>
            </a:pPr>
            <a:r>
              <a:rPr lang="en-US" altLang="zh-CN" sz="900" dirty="0" smtClean="0">
                <a:solidFill>
                  <a:schemeClr val="bg1"/>
                </a:solidFill>
              </a:rPr>
              <a:t>2015</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正威集团旗下全资控股的河南金昌威垫子有限公司年产</a:t>
            </a:r>
            <a:r>
              <a:rPr lang="en-US" altLang="zh-CN" sz="900" dirty="0" smtClean="0">
                <a:solidFill>
                  <a:schemeClr val="bg1"/>
                </a:solidFill>
              </a:rPr>
              <a:t>3000</a:t>
            </a:r>
            <a:r>
              <a:rPr lang="zh-CN" altLang="en-US" sz="900" dirty="0" smtClean="0">
                <a:solidFill>
                  <a:schemeClr val="bg1"/>
                </a:solidFill>
              </a:rPr>
              <a:t>万台智能手机项目下线</a:t>
            </a:r>
            <a:r>
              <a:rPr lang="en-US" altLang="zh-CN" sz="900" dirty="0" smtClean="0">
                <a:solidFill>
                  <a:schemeClr val="bg1"/>
                </a:solidFill>
              </a:rPr>
              <a:t>.</a:t>
            </a:r>
            <a:r>
              <a:rPr lang="zh-CN" altLang="en-US" sz="900" dirty="0" smtClean="0">
                <a:solidFill>
                  <a:schemeClr val="bg1"/>
                </a:solidFill>
              </a:rPr>
              <a:t> 产品主要通过与巴基斯坦和印度等国家的运营商合作推出</a:t>
            </a:r>
            <a:r>
              <a:rPr lang="en-US" altLang="zh-CN" sz="900" dirty="0" smtClean="0">
                <a:solidFill>
                  <a:schemeClr val="bg1"/>
                </a:solidFill>
              </a:rPr>
              <a:t>.</a:t>
            </a:r>
            <a:endParaRPr lang="zh-CN" altLang="en-US" sz="900" dirty="0">
              <a:solidFill>
                <a:schemeClr val="bg1"/>
              </a:solidFill>
            </a:endParaRPr>
          </a:p>
        </p:txBody>
      </p:sp>
      <p:sp>
        <p:nvSpPr>
          <p:cNvPr id="26645" name="Rectangle 21"/>
          <p:cNvSpPr>
            <a:spLocks noChangeArrowheads="1"/>
          </p:cNvSpPr>
          <p:nvPr/>
        </p:nvSpPr>
        <p:spPr bwMode="auto">
          <a:xfrm>
            <a:off x="6892925" y="3476625"/>
            <a:ext cx="1944688"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电子信息和高端装备制造</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正威集团在天津和江西等地拥有多个电子信息产业园区</a:t>
            </a:r>
            <a:r>
              <a:rPr lang="en-US" altLang="zh-CN" sz="900" dirty="0" smtClean="0">
                <a:solidFill>
                  <a:schemeClr val="bg1"/>
                </a:solidFill>
              </a:rPr>
              <a:t>.</a:t>
            </a:r>
            <a:r>
              <a:rPr lang="zh-CN" altLang="en-US" sz="900" dirty="0" smtClean="0">
                <a:solidFill>
                  <a:schemeClr val="bg1"/>
                </a:solidFill>
              </a:rPr>
              <a:t> 另外还涉足了民用和军用级别的高端装备无人机制造</a:t>
            </a:r>
            <a:r>
              <a:rPr lang="en-US" altLang="zh-CN" sz="900" dirty="0" smtClean="0">
                <a:solidFill>
                  <a:schemeClr val="bg1"/>
                </a:solidFill>
              </a:rPr>
              <a:t>.</a:t>
            </a:r>
            <a:endParaRPr lang="zh-CN" altLang="en-US" sz="900" dirty="0">
              <a:solidFill>
                <a:schemeClr val="bg1"/>
              </a:solidFill>
            </a:endParaRPr>
          </a:p>
        </p:txBody>
      </p:sp>
      <p:sp>
        <p:nvSpPr>
          <p:cNvPr id="26646" name="Rectangle 22"/>
          <p:cNvSpPr>
            <a:spLocks noChangeArrowheads="1"/>
          </p:cNvSpPr>
          <p:nvPr/>
        </p:nvSpPr>
        <p:spPr bwMode="auto">
          <a:xfrm>
            <a:off x="250825" y="1841500"/>
            <a:ext cx="20224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半导体</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2011</a:t>
            </a:r>
            <a:r>
              <a:rPr lang="zh-CN" altLang="en-US" sz="900" dirty="0" smtClean="0">
                <a:solidFill>
                  <a:schemeClr val="bg1"/>
                </a:solidFill>
              </a:rPr>
              <a:t>年</a:t>
            </a:r>
            <a:r>
              <a:rPr lang="en-US" altLang="zh-CN" sz="900" dirty="0" smtClean="0">
                <a:solidFill>
                  <a:schemeClr val="bg1"/>
                </a:solidFill>
              </a:rPr>
              <a:t>9</a:t>
            </a:r>
            <a:r>
              <a:rPr lang="zh-CN" altLang="en-US" sz="900" dirty="0" smtClean="0">
                <a:solidFill>
                  <a:schemeClr val="bg1"/>
                </a:solidFill>
              </a:rPr>
              <a:t>月正威半导体有限公司投资成立</a:t>
            </a:r>
            <a:r>
              <a:rPr lang="en-US" altLang="zh-CN" sz="900" dirty="0" smtClean="0">
                <a:solidFill>
                  <a:schemeClr val="bg1"/>
                </a:solidFill>
              </a:rPr>
              <a:t>,2012</a:t>
            </a:r>
            <a:r>
              <a:rPr lang="zh-CN" altLang="en-US" sz="900" dirty="0" smtClean="0">
                <a:solidFill>
                  <a:schemeClr val="bg1"/>
                </a:solidFill>
              </a:rPr>
              <a:t>年中华芯都半导体产业园破图动工</a:t>
            </a:r>
            <a:r>
              <a:rPr lang="en-US" altLang="zh-CN" sz="900" dirty="0" smtClean="0">
                <a:solidFill>
                  <a:schemeClr val="bg1"/>
                </a:solidFill>
              </a:rPr>
              <a:t>,</a:t>
            </a:r>
            <a:r>
              <a:rPr lang="zh-CN" altLang="en-US" sz="900" dirty="0" smtClean="0">
                <a:solidFill>
                  <a:schemeClr val="bg1"/>
                </a:solidFill>
              </a:rPr>
              <a:t> 正威国际集团正式涉足半导体产业</a:t>
            </a:r>
            <a:endParaRPr lang="zh-CN" altLang="en-US" sz="900" dirty="0">
              <a:solidFill>
                <a:schemeClr val="bg1"/>
              </a:solidFill>
            </a:endParaRPr>
          </a:p>
        </p:txBody>
      </p:sp>
      <p:sp>
        <p:nvSpPr>
          <p:cNvPr id="26647" name="Rectangle 23"/>
          <p:cNvSpPr>
            <a:spLocks noChangeArrowheads="1"/>
          </p:cNvSpPr>
          <p:nvPr/>
        </p:nvSpPr>
        <p:spPr bwMode="auto">
          <a:xfrm>
            <a:off x="107505" y="3476625"/>
            <a:ext cx="216579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聚酰亚胺为主导的非金属新材料</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2012</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中国</a:t>
            </a:r>
            <a:r>
              <a:rPr lang="en-US" altLang="zh-CN" sz="900" dirty="0" smtClean="0">
                <a:solidFill>
                  <a:schemeClr val="bg1"/>
                </a:solidFill>
              </a:rPr>
              <a:t>(</a:t>
            </a:r>
            <a:r>
              <a:rPr lang="zh-CN" altLang="en-US" sz="900" dirty="0" smtClean="0">
                <a:solidFill>
                  <a:schemeClr val="bg1"/>
                </a:solidFill>
              </a:rPr>
              <a:t>营口</a:t>
            </a:r>
            <a:r>
              <a:rPr lang="en-US" altLang="zh-CN" sz="900" dirty="0" smtClean="0">
                <a:solidFill>
                  <a:schemeClr val="bg1"/>
                </a:solidFill>
              </a:rPr>
              <a:t>)</a:t>
            </a:r>
            <a:r>
              <a:rPr lang="zh-CN" altLang="en-US" sz="900" dirty="0" smtClean="0">
                <a:solidFill>
                  <a:schemeClr val="bg1"/>
                </a:solidFill>
              </a:rPr>
              <a:t>聚酰亚胺高新材料产业基地开工奠基</a:t>
            </a:r>
            <a:r>
              <a:rPr lang="en-US" altLang="zh-CN" sz="900" dirty="0" smtClean="0">
                <a:solidFill>
                  <a:schemeClr val="bg1"/>
                </a:solidFill>
              </a:rPr>
              <a:t>,</a:t>
            </a:r>
            <a:r>
              <a:rPr lang="zh-CN" altLang="en-US" sz="900" dirty="0" smtClean="0">
                <a:solidFill>
                  <a:schemeClr val="bg1"/>
                </a:solidFill>
              </a:rPr>
              <a:t>正威集团正式涉足非金属新材料领域</a:t>
            </a:r>
            <a:endParaRPr lang="zh-CN" altLang="en-US" sz="900" dirty="0">
              <a:solidFill>
                <a:schemeClr val="bg1"/>
              </a:solidFill>
            </a:endParaRPr>
          </a:p>
        </p:txBody>
      </p:sp>
      <p:pic>
        <p:nvPicPr>
          <p:cNvPr id="3" name="图片 2"/>
          <p:cNvPicPr>
            <a:picLocks noChangeAspect="1"/>
          </p:cNvPicPr>
          <p:nvPr/>
        </p:nvPicPr>
        <p:blipFill>
          <a:blip r:embed="rId4"/>
          <a:stretch>
            <a:fillRect/>
          </a:stretch>
        </p:blipFill>
        <p:spPr>
          <a:xfrm>
            <a:off x="2792412" y="3040063"/>
            <a:ext cx="1747837" cy="1601787"/>
          </a:xfrm>
          <a:prstGeom prst="rect">
            <a:avLst/>
          </a:prstGeom>
        </p:spPr>
      </p:pic>
      <p:pic>
        <p:nvPicPr>
          <p:cNvPr id="4" name="图片 3"/>
          <p:cNvPicPr>
            <a:picLocks noChangeAspect="1"/>
          </p:cNvPicPr>
          <p:nvPr/>
        </p:nvPicPr>
        <p:blipFill>
          <a:blip r:embed="rId5"/>
          <a:stretch>
            <a:fillRect/>
          </a:stretch>
        </p:blipFill>
        <p:spPr>
          <a:xfrm>
            <a:off x="4596864" y="3040063"/>
            <a:ext cx="1743611" cy="1601787"/>
          </a:xfrm>
          <a:prstGeom prst="rect">
            <a:avLst/>
          </a:prstGeom>
        </p:spPr>
      </p:pic>
      <p:pic>
        <p:nvPicPr>
          <p:cNvPr id="5" name="图片 4"/>
          <p:cNvPicPr>
            <a:picLocks noChangeAspect="1"/>
          </p:cNvPicPr>
          <p:nvPr/>
        </p:nvPicPr>
        <p:blipFill>
          <a:blip r:embed="rId6"/>
          <a:stretch>
            <a:fillRect/>
          </a:stretch>
        </p:blipFill>
        <p:spPr>
          <a:xfrm>
            <a:off x="4596864" y="1390650"/>
            <a:ext cx="1743611" cy="1600200"/>
          </a:xfrm>
          <a:prstGeom prst="rect">
            <a:avLst/>
          </a:prstGeom>
        </p:spPr>
      </p:pic>
    </p:spTree>
    <p:extLst>
      <p:ext uri="{BB962C8B-B14F-4D97-AF65-F5344CB8AC3E}">
        <p14:creationId xmlns:p14="http://schemas.microsoft.com/office/powerpoint/2010/main" val="1188457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文化创意</a:t>
            </a:r>
            <a:endParaRPr lang="en-US" altLang="zh-CN" b="1" dirty="0">
              <a:solidFill>
                <a:schemeClr val="bg1"/>
              </a:solidFill>
              <a:latin typeface="微软雅黑" charset="-122"/>
              <a:ea typeface="微软雅黑" charset="-122"/>
            </a:endParaRPr>
          </a:p>
        </p:txBody>
      </p:sp>
      <p:sp>
        <p:nvSpPr>
          <p:cNvPr id="32773" name="Text Box 5"/>
          <p:cNvSpPr txBox="1">
            <a:spLocks noChangeArrowheads="1"/>
          </p:cNvSpPr>
          <p:nvPr/>
        </p:nvSpPr>
        <p:spPr bwMode="auto">
          <a:xfrm>
            <a:off x="250825" y="627063"/>
            <a:ext cx="107337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汉玉</a:t>
            </a:r>
            <a:r>
              <a:rPr lang="en-US" altLang="zh-CN" sz="800" dirty="0" smtClean="0">
                <a:solidFill>
                  <a:srgbClr val="F0EFEF"/>
                </a:solidFill>
              </a:rPr>
              <a:t>,</a:t>
            </a:r>
            <a:r>
              <a:rPr lang="zh-CN" altLang="en-US" sz="800" dirty="0" smtClean="0">
                <a:solidFill>
                  <a:srgbClr val="F0EFEF"/>
                </a:solidFill>
              </a:rPr>
              <a:t> 红木和园艺基地</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779588"/>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中国汉玉集团是正威旗下一家集矿产资源、技术研发、文化创意、雕刻艺术、石材幕墙、装饰设计、生产加工、进出口贸易、仓储物流和工程施工为一体的， 具有完整石产业链整合与经营的集团公司。</a:t>
            </a:r>
            <a:endParaRPr lang="zh-CN" altLang="en-US" sz="800"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正威国际集团旗下全资子公司魏紫姚黄红木艺术品有限公司位于深圳观澜红木文化街，厂区面积</a:t>
            </a:r>
            <a:r>
              <a:rPr lang="en-US" altLang="zh-CN" sz="800" dirty="0" smtClean="0">
                <a:solidFill>
                  <a:schemeClr val="bg1"/>
                </a:solidFill>
              </a:rPr>
              <a:t>5000</a:t>
            </a:r>
            <a:r>
              <a:rPr lang="zh-CN" altLang="en-US" sz="800" dirty="0" smtClean="0">
                <a:solidFill>
                  <a:schemeClr val="bg1"/>
                </a:solidFill>
              </a:rPr>
              <a:t>平方米。</a:t>
            </a:r>
            <a:endParaRPr lang="zh-CN" altLang="en-US" sz="800"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正威国际集团在广州佛山顺德区陈村、深圳楼村和铜陵拥有三个园艺基地，其中最大的铜陵园艺基地建于</a:t>
            </a:r>
            <a:r>
              <a:rPr lang="en-US" altLang="zh-CN" sz="800" dirty="0" smtClean="0">
                <a:solidFill>
                  <a:schemeClr val="bg1"/>
                </a:solidFill>
              </a:rPr>
              <a:t>2006</a:t>
            </a:r>
            <a:r>
              <a:rPr lang="zh-CN" altLang="en-US" sz="800" dirty="0" smtClean="0">
                <a:solidFill>
                  <a:schemeClr val="bg1"/>
                </a:solidFill>
              </a:rPr>
              <a:t>年，占地</a:t>
            </a:r>
            <a:r>
              <a:rPr lang="en-US" altLang="zh-CN" sz="800" dirty="0" smtClean="0">
                <a:solidFill>
                  <a:schemeClr val="bg1"/>
                </a:solidFill>
              </a:rPr>
              <a:t>210</a:t>
            </a:r>
            <a:r>
              <a:rPr lang="zh-CN" altLang="en-US" sz="800" dirty="0" smtClean="0">
                <a:solidFill>
                  <a:schemeClr val="bg1"/>
                </a:solidFill>
              </a:rPr>
              <a:t>亩，名贵品种达到</a:t>
            </a:r>
            <a:r>
              <a:rPr lang="en-US" altLang="zh-CN" sz="800" dirty="0" smtClean="0">
                <a:solidFill>
                  <a:schemeClr val="bg1"/>
                </a:solidFill>
              </a:rPr>
              <a:t>350</a:t>
            </a:r>
            <a:r>
              <a:rPr lang="zh-CN" altLang="en-US" sz="800" dirty="0" smtClean="0">
                <a:solidFill>
                  <a:schemeClr val="bg1"/>
                </a:solidFill>
              </a:rPr>
              <a:t>中，总株树超过</a:t>
            </a:r>
            <a:r>
              <a:rPr lang="en-US" altLang="zh-CN" sz="800" dirty="0" smtClean="0">
                <a:solidFill>
                  <a:schemeClr val="bg1"/>
                </a:solidFill>
              </a:rPr>
              <a:t>12</a:t>
            </a:r>
            <a:r>
              <a:rPr lang="zh-CN" altLang="en-US" sz="800" dirty="0" smtClean="0">
                <a:solidFill>
                  <a:schemeClr val="bg1"/>
                </a:solidFill>
              </a:rPr>
              <a:t>万。</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dirty="0" smtClean="0">
                <a:solidFill>
                  <a:schemeClr val="bg1"/>
                </a:solidFill>
              </a:rPr>
              <a:t>大文化产业</a:t>
            </a:r>
            <a:endParaRPr lang="zh-CN" altLang="en-US" sz="1200" dirty="0">
              <a:solidFill>
                <a:schemeClr val="bg1"/>
              </a:solidFill>
            </a:endParaRPr>
          </a:p>
          <a:p>
            <a:pPr>
              <a:lnSpc>
                <a:spcPct val="120000"/>
              </a:lnSpc>
              <a:buFont typeface="Arial" charset="0"/>
              <a:buNone/>
            </a:pPr>
            <a:endParaRPr lang="en-US" altLang="zh-CN" sz="1200" dirty="0">
              <a:solidFill>
                <a:schemeClr val="bg1"/>
              </a:solidFill>
            </a:endParaRPr>
          </a:p>
          <a:p>
            <a:pPr>
              <a:lnSpc>
                <a:spcPct val="120000"/>
              </a:lnSpc>
              <a:buFont typeface="Arial" charset="0"/>
              <a:buNone/>
            </a:pPr>
            <a:r>
              <a:rPr lang="zh-CN" altLang="en-US" sz="1000" dirty="0" smtClean="0">
                <a:solidFill>
                  <a:schemeClr val="bg1"/>
                </a:solidFill>
              </a:rPr>
              <a:t>正威国际集团依托于矿产资源优势，分别创立和建立了与汉玉石材、红木和园艺基地。主要开展文化创意、文化旅游、文化传媒和大文化产业园区开发等业务。</a:t>
            </a:r>
            <a:endParaRPr lang="en-US" altLang="zh-CN" sz="10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347187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南科大正威产业投资基金</a:t>
            </a:r>
            <a:endParaRPr lang="en-US" altLang="zh-CN" sz="1200" b="1" dirty="0" smtClean="0">
              <a:solidFill>
                <a:schemeClr val="bg1"/>
              </a:solidFill>
            </a:endParaRPr>
          </a:p>
          <a:p>
            <a:pPr>
              <a:lnSpc>
                <a:spcPct val="120000"/>
              </a:lnSpc>
              <a:buFont typeface="Arial" charset="0"/>
              <a:buNone/>
            </a:pPr>
            <a:endParaRPr lang="en-US" altLang="zh-CN" sz="1200" b="1" dirty="0">
              <a:solidFill>
                <a:schemeClr val="bg1"/>
              </a:solidFill>
            </a:endParaRPr>
          </a:p>
          <a:p>
            <a:pPr>
              <a:lnSpc>
                <a:spcPct val="120000"/>
              </a:lnSpc>
              <a:buFont typeface="Arial" charset="0"/>
              <a:buNone/>
            </a:pPr>
            <a:r>
              <a:rPr lang="en-US" altLang="zh-CN" sz="1000" dirty="0" smtClean="0">
                <a:solidFill>
                  <a:schemeClr val="bg1"/>
                </a:solidFill>
              </a:rPr>
              <a:t>2014</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月，正威集团出资，与南方科技大学联合运营管理的首支科技创新基金设立，投资规模为</a:t>
            </a:r>
            <a:r>
              <a:rPr lang="en-US" altLang="zh-CN" sz="1000" dirty="0" smtClean="0">
                <a:solidFill>
                  <a:schemeClr val="bg1"/>
                </a:solidFill>
              </a:rPr>
              <a:t>10</a:t>
            </a:r>
            <a:r>
              <a:rPr lang="zh-CN" altLang="en-US" sz="1000" dirty="0" smtClean="0">
                <a:solidFill>
                  <a:schemeClr val="bg1"/>
                </a:solidFill>
              </a:rPr>
              <a:t>亿元人民币。针对南方科技大学重点学科领域开展早期创业投资，促进科技成果产业化、资本化。</a:t>
            </a: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关注领域为</a:t>
            </a:r>
            <a:r>
              <a:rPr lang="zh-CN" altLang="en-US" sz="1000" b="1" dirty="0" smtClean="0">
                <a:solidFill>
                  <a:schemeClr val="bg1"/>
                </a:solidFill>
              </a:rPr>
              <a:t>新材料、新能源、</a:t>
            </a:r>
            <a:r>
              <a:rPr lang="en-US" altLang="zh-CN" sz="1000" b="1" dirty="0" smtClean="0">
                <a:solidFill>
                  <a:schemeClr val="bg1"/>
                </a:solidFill>
              </a:rPr>
              <a:t>TMT</a:t>
            </a:r>
            <a:r>
              <a:rPr lang="zh-CN" altLang="en-US" sz="1000" b="1" dirty="0" smtClean="0">
                <a:solidFill>
                  <a:schemeClr val="bg1"/>
                </a:solidFill>
              </a:rPr>
              <a:t>、生物医药、电子信息和高端装备制造</a:t>
            </a:r>
            <a:r>
              <a:rPr lang="zh-CN" altLang="en-US" sz="1000" dirty="0" smtClean="0">
                <a:solidFill>
                  <a:schemeClr val="bg1"/>
                </a:solidFill>
              </a:rPr>
              <a:t>等。</a:t>
            </a:r>
            <a:r>
              <a:rPr lang="en-US" altLang="zh-CN" sz="1000" dirty="0" smtClean="0">
                <a:solidFill>
                  <a:schemeClr val="bg1"/>
                </a:solidFill>
              </a:rPr>
              <a:t>70%</a:t>
            </a:r>
            <a:r>
              <a:rPr lang="zh-CN" altLang="en-US" sz="1000" dirty="0" smtClean="0">
                <a:solidFill>
                  <a:schemeClr val="bg1"/>
                </a:solidFill>
              </a:rPr>
              <a:t>为南科大教授学生可产业化的科研成果，</a:t>
            </a:r>
            <a:r>
              <a:rPr lang="en-US" altLang="zh-CN" sz="1000" dirty="0" smtClean="0">
                <a:solidFill>
                  <a:schemeClr val="bg1"/>
                </a:solidFill>
              </a:rPr>
              <a:t>30%</a:t>
            </a:r>
            <a:r>
              <a:rPr lang="zh-CN" altLang="en-US" sz="1000" dirty="0" smtClean="0">
                <a:solidFill>
                  <a:schemeClr val="bg1"/>
                </a:solidFill>
              </a:rPr>
              <a:t>为外部引进项目。</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正威集团南科大</a:t>
            </a:r>
            <a:r>
              <a:rPr lang="zh-CN" altLang="en-US" b="1" dirty="0" smtClean="0">
                <a:solidFill>
                  <a:srgbClr val="EF6541"/>
                </a:solidFill>
                <a:latin typeface="微软雅黑" charset="-122"/>
                <a:ea typeface="微软雅黑" charset="-122"/>
              </a:rPr>
              <a:t>产业投资基金</a:t>
            </a:r>
            <a:endParaRPr lang="en-US" altLang="zh-CN" b="1" dirty="0">
              <a:solidFill>
                <a:schemeClr val="bg1"/>
              </a:solidFill>
              <a:latin typeface="微软雅黑" charset="-122"/>
              <a:ea typeface="微软雅黑" charset="-122"/>
            </a:endParaRPr>
          </a:p>
        </p:txBody>
      </p:sp>
      <p:pic>
        <p:nvPicPr>
          <p:cNvPr id="3" name="图片 2"/>
          <p:cNvPicPr>
            <a:picLocks noChangeAspect="1"/>
          </p:cNvPicPr>
          <p:nvPr/>
        </p:nvPicPr>
        <p:blipFill>
          <a:blip r:embed="rId6"/>
          <a:stretch>
            <a:fillRect/>
          </a:stretch>
        </p:blipFill>
        <p:spPr>
          <a:xfrm>
            <a:off x="5179565" y="1922884"/>
            <a:ext cx="3418447" cy="2016910"/>
          </a:xfrm>
          <a:prstGeom prst="rect">
            <a:avLst/>
          </a:prstGeom>
        </p:spPr>
      </p:pic>
    </p:spTree>
    <p:extLst>
      <p:ext uri="{BB962C8B-B14F-4D97-AF65-F5344CB8AC3E}">
        <p14:creationId xmlns:p14="http://schemas.microsoft.com/office/powerpoint/2010/main" val="1867904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正威集团入驻凤凰金融 涉足金融投资领域</a:t>
            </a:r>
            <a:endParaRPr lang="zh-CN" altLang="en-US" sz="1200" b="1" dirty="0">
              <a:solidFill>
                <a:schemeClr val="bg1"/>
              </a:solidFill>
            </a:endParaRPr>
          </a:p>
          <a:p>
            <a:pPr>
              <a:lnSpc>
                <a:spcPct val="120000"/>
              </a:lnSpc>
              <a:buFont typeface="Arial" charset="0"/>
              <a:buNone/>
            </a:pPr>
            <a:endParaRPr lang="zh-CN" altLang="en-US" sz="800" b="1" dirty="0">
              <a:solidFill>
                <a:schemeClr val="bg1"/>
              </a:solidFill>
            </a:endParaRPr>
          </a:p>
          <a:p>
            <a:pPr>
              <a:lnSpc>
                <a:spcPct val="120000"/>
              </a:lnSpc>
              <a:buFont typeface="Arial" charset="0"/>
              <a:buNone/>
            </a:pP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日，凤凰金融发布入驻公告。公告显示深圳正威（集团）有限公司于</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日正式入驻凤凰金融，即日起为凤凰金融用户推送优质投资产品。</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根据凤凰金融网站的介绍显示，正威集团与凤凰金融合作的主要方式为正威集团为向凤凰金融用户提供理财产品和提供投资保障。</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入驻</a:t>
            </a:r>
            <a:r>
              <a:rPr lang="zh-CN" altLang="en-US" b="1" dirty="0" smtClean="0">
                <a:solidFill>
                  <a:schemeClr val="bg1"/>
                </a:solidFill>
                <a:latin typeface="微软雅黑" charset="-122"/>
                <a:ea typeface="微软雅黑" charset="-122"/>
              </a:rPr>
              <a:t>凤凰</a:t>
            </a:r>
            <a:r>
              <a:rPr lang="zh-CN" altLang="en-US" b="1" dirty="0" smtClean="0">
                <a:solidFill>
                  <a:schemeClr val="bg1"/>
                </a:solidFill>
                <a:latin typeface="微软雅黑" charset="-122"/>
                <a:ea typeface="微软雅黑" charset="-122"/>
              </a:rPr>
              <a:t>金融</a:t>
            </a:r>
            <a:endParaRPr lang="en-US" altLang="zh-CN" b="1" dirty="0">
              <a:solidFill>
                <a:schemeClr val="bg1"/>
              </a:solidFill>
              <a:latin typeface="微软雅黑" charset="-122"/>
              <a:ea typeface="微软雅黑" charset="-122"/>
            </a:endParaRPr>
          </a:p>
        </p:txBody>
      </p:sp>
      <p:pic>
        <p:nvPicPr>
          <p:cNvPr id="2" name="图片 1"/>
          <p:cNvPicPr>
            <a:picLocks noChangeAspect="1"/>
          </p:cNvPicPr>
          <p:nvPr/>
        </p:nvPicPr>
        <p:blipFill>
          <a:blip r:embed="rId6"/>
          <a:stretch>
            <a:fillRect/>
          </a:stretch>
        </p:blipFill>
        <p:spPr>
          <a:xfrm>
            <a:off x="5122414" y="1922884"/>
            <a:ext cx="3482033" cy="2049260"/>
          </a:xfrm>
          <a:prstGeom prst="rect">
            <a:avLst/>
          </a:prstGeom>
        </p:spPr>
      </p:pic>
    </p:spTree>
    <p:extLst>
      <p:ext uri="{BB962C8B-B14F-4D97-AF65-F5344CB8AC3E}">
        <p14:creationId xmlns:p14="http://schemas.microsoft.com/office/powerpoint/2010/main" val="426898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a:t>
            </a:r>
            <a:r>
              <a:rPr lang="zh-CN" altLang="en-US" b="1" dirty="0" smtClean="0">
                <a:solidFill>
                  <a:srgbClr val="EF6541"/>
                </a:solidFill>
                <a:latin typeface="微软雅黑" charset="-122"/>
                <a:ea typeface="微软雅黑" charset="-122"/>
              </a:rPr>
              <a:t>大健康领域</a:t>
            </a:r>
            <a:r>
              <a:rPr lang="zh-CN" altLang="en-US" b="1" dirty="0" smtClean="0">
                <a:solidFill>
                  <a:schemeClr val="bg1"/>
                </a:solidFill>
                <a:latin typeface="微软雅黑" charset="-122"/>
                <a:ea typeface="微软雅黑" charset="-122"/>
              </a:rPr>
              <a:t>布局</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24519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r>
              <a:rPr lang="zh-CN" altLang="en-US" sz="800" dirty="0" smtClean="0">
                <a:solidFill>
                  <a:srgbClr val="F0EFEF"/>
                </a:solidFill>
              </a:rPr>
              <a:t>医疗事业</a:t>
            </a:r>
            <a:r>
              <a:rPr lang="zh-CN" altLang="en-US" sz="800" dirty="0" smtClean="0">
                <a:solidFill>
                  <a:srgbClr val="F0EFEF"/>
                </a:solidFill>
              </a:rPr>
              <a:t>、养生养老、教育培训、</a:t>
            </a:r>
            <a:r>
              <a:rPr lang="zh-CN" altLang="en-US" sz="800" dirty="0">
                <a:solidFill>
                  <a:srgbClr val="F0EFEF"/>
                </a:solidFill>
              </a:rPr>
              <a:t>科研、低氘水项目</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200" dirty="0" smtClean="0">
                <a:solidFill>
                  <a:schemeClr val="bg1"/>
                </a:solidFill>
              </a:rPr>
              <a:t>正威国际集团通过与德国汉诺威国际医学创新公司和南京深蓝氢谷健康科技有限公司合作，在医疗</a:t>
            </a:r>
            <a:r>
              <a:rPr lang="zh-CN" altLang="en-US" sz="1200" dirty="0">
                <a:solidFill>
                  <a:schemeClr val="bg1"/>
                </a:solidFill>
              </a:rPr>
              <a:t>事业和低氘水</a:t>
            </a:r>
            <a:r>
              <a:rPr lang="zh-CN" altLang="en-US" sz="1200" dirty="0" smtClean="0">
                <a:solidFill>
                  <a:schemeClr val="bg1"/>
                </a:solidFill>
              </a:rPr>
              <a:t>项目方面涉足大健康领域。</a:t>
            </a:r>
            <a:endParaRPr lang="zh-CN" altLang="en-US" sz="1200" dirty="0">
              <a:solidFill>
                <a:schemeClr val="bg1"/>
              </a:solidFill>
            </a:endParaRPr>
          </a:p>
        </p:txBody>
      </p:sp>
      <p:sp>
        <p:nvSpPr>
          <p:cNvPr id="8202" name="Freeform 10"/>
          <p:cNvSpPr>
            <a:spLocks/>
          </p:cNvSpPr>
          <p:nvPr/>
        </p:nvSpPr>
        <p:spPr bwMode="auto">
          <a:xfrm>
            <a:off x="801688" y="2570163"/>
            <a:ext cx="1550987"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 name="Freeform 11"/>
          <p:cNvSpPr>
            <a:spLocks/>
          </p:cNvSpPr>
          <p:nvPr/>
        </p:nvSpPr>
        <p:spPr bwMode="auto">
          <a:xfrm>
            <a:off x="382588"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2403475"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 name="Freeform 13"/>
          <p:cNvSpPr>
            <a:spLocks/>
          </p:cNvSpPr>
          <p:nvPr/>
        </p:nvSpPr>
        <p:spPr bwMode="auto">
          <a:xfrm>
            <a:off x="1984375" y="4194175"/>
            <a:ext cx="371475"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p:cNvSpPr>
            <a:spLocks/>
          </p:cNvSpPr>
          <p:nvPr/>
        </p:nvSpPr>
        <p:spPr bwMode="auto">
          <a:xfrm>
            <a:off x="5187950" y="4194175"/>
            <a:ext cx="373063"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8"/>
          <p:cNvSpPr>
            <a:spLocks/>
          </p:cNvSpPr>
          <p:nvPr/>
        </p:nvSpPr>
        <p:spPr bwMode="auto">
          <a:xfrm>
            <a:off x="7210425"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19"/>
          <p:cNvSpPr>
            <a:spLocks/>
          </p:cNvSpPr>
          <p:nvPr/>
        </p:nvSpPr>
        <p:spPr bwMode="auto">
          <a:xfrm>
            <a:off x="6791325"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Text Box 20"/>
          <p:cNvSpPr txBox="1">
            <a:spLocks noChangeArrowheads="1"/>
          </p:cNvSpPr>
          <p:nvPr/>
        </p:nvSpPr>
        <p:spPr bwMode="auto">
          <a:xfrm>
            <a:off x="3444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01</a:t>
            </a:r>
          </a:p>
        </p:txBody>
      </p:sp>
      <p:sp>
        <p:nvSpPr>
          <p:cNvPr id="8213" name="Text Box 21"/>
          <p:cNvSpPr txBox="1">
            <a:spLocks noChangeArrowheads="1"/>
          </p:cNvSpPr>
          <p:nvPr/>
        </p:nvSpPr>
        <p:spPr bwMode="auto">
          <a:xfrm>
            <a:off x="35448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03</a:t>
            </a:r>
          </a:p>
        </p:txBody>
      </p:sp>
      <p:sp>
        <p:nvSpPr>
          <p:cNvPr id="8214" name="Text Box 22"/>
          <p:cNvSpPr txBox="1">
            <a:spLocks noChangeArrowheads="1"/>
          </p:cNvSpPr>
          <p:nvPr/>
        </p:nvSpPr>
        <p:spPr bwMode="auto">
          <a:xfrm>
            <a:off x="675163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05</a:t>
            </a:r>
          </a:p>
        </p:txBody>
      </p:sp>
      <p:sp>
        <p:nvSpPr>
          <p:cNvPr id="8215" name="Text Box 23"/>
          <p:cNvSpPr txBox="1">
            <a:spLocks noChangeArrowheads="1"/>
          </p:cNvSpPr>
          <p:nvPr/>
        </p:nvSpPr>
        <p:spPr bwMode="auto">
          <a:xfrm>
            <a:off x="194151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02</a:t>
            </a:r>
          </a:p>
        </p:txBody>
      </p:sp>
      <p:sp>
        <p:nvSpPr>
          <p:cNvPr id="8216" name="Text Box 24"/>
          <p:cNvSpPr txBox="1">
            <a:spLocks noChangeArrowheads="1"/>
          </p:cNvSpPr>
          <p:nvPr/>
        </p:nvSpPr>
        <p:spPr bwMode="auto">
          <a:xfrm>
            <a:off x="514826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04</a:t>
            </a:r>
          </a:p>
        </p:txBody>
      </p:sp>
      <p:sp>
        <p:nvSpPr>
          <p:cNvPr id="8217" name="Rectangle 25"/>
          <p:cNvSpPr>
            <a:spLocks noChangeArrowheads="1"/>
          </p:cNvSpPr>
          <p:nvPr/>
        </p:nvSpPr>
        <p:spPr bwMode="auto">
          <a:xfrm>
            <a:off x="996950" y="2860675"/>
            <a:ext cx="1152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800" dirty="0" smtClean="0">
                <a:solidFill>
                  <a:schemeClr val="bg1"/>
                </a:solidFill>
              </a:rPr>
              <a:t>2015</a:t>
            </a:r>
            <a:r>
              <a:rPr lang="zh-CN" altLang="en-US" sz="800" dirty="0" smtClean="0">
                <a:solidFill>
                  <a:schemeClr val="bg1"/>
                </a:solidFill>
              </a:rPr>
              <a:t>年</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日，由正威集团投资、德国汉诺威国际医学创新公司主导创立的深圳萨米国际医院项目在深圳签约。</a:t>
            </a:r>
            <a:endParaRPr lang="zh-CN" altLang="en-US" sz="800" dirty="0">
              <a:solidFill>
                <a:schemeClr val="bg1"/>
              </a:solidFill>
            </a:endParaRPr>
          </a:p>
        </p:txBody>
      </p:sp>
      <p:sp>
        <p:nvSpPr>
          <p:cNvPr id="8218" name="Rectangle 26"/>
          <p:cNvSpPr>
            <a:spLocks noChangeArrowheads="1"/>
          </p:cNvSpPr>
          <p:nvPr/>
        </p:nvSpPr>
        <p:spPr bwMode="auto">
          <a:xfrm>
            <a:off x="4196557" y="2684033"/>
            <a:ext cx="1152525" cy="1329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800" dirty="0" smtClean="0">
                <a:solidFill>
                  <a:schemeClr val="bg1"/>
                </a:solidFill>
              </a:rPr>
              <a:t>2017</a:t>
            </a:r>
            <a:r>
              <a:rPr lang="zh-CN" altLang="en-US" sz="800" dirty="0" smtClean="0">
                <a:solidFill>
                  <a:schemeClr val="bg1"/>
                </a:solidFill>
              </a:rPr>
              <a:t>年，萨米国际医疗中心开启全球招聘，预计在</a:t>
            </a:r>
            <a:r>
              <a:rPr lang="en-US" altLang="zh-CN" sz="800" dirty="0" smtClean="0">
                <a:solidFill>
                  <a:schemeClr val="bg1"/>
                </a:solidFill>
              </a:rPr>
              <a:t>12</a:t>
            </a:r>
            <a:r>
              <a:rPr lang="zh-CN" altLang="en-US" sz="800" dirty="0" smtClean="0">
                <a:solidFill>
                  <a:schemeClr val="bg1"/>
                </a:solidFill>
              </a:rPr>
              <a:t>月</a:t>
            </a:r>
            <a:r>
              <a:rPr lang="en-US" altLang="zh-CN" sz="800" dirty="0" smtClean="0">
                <a:solidFill>
                  <a:schemeClr val="bg1"/>
                </a:solidFill>
              </a:rPr>
              <a:t>31</a:t>
            </a:r>
            <a:r>
              <a:rPr lang="zh-CN" altLang="en-US" sz="800" dirty="0" smtClean="0">
                <a:solidFill>
                  <a:schemeClr val="bg1"/>
                </a:solidFill>
              </a:rPr>
              <a:t>日前试运营。该医疗中心一期建筑面积</a:t>
            </a:r>
            <a:r>
              <a:rPr lang="en-US" altLang="zh-CN" sz="800" dirty="0" smtClean="0">
                <a:solidFill>
                  <a:schemeClr val="bg1"/>
                </a:solidFill>
              </a:rPr>
              <a:t>13.3</a:t>
            </a:r>
            <a:r>
              <a:rPr lang="zh-CN" altLang="en-US" sz="800" dirty="0" smtClean="0">
                <a:solidFill>
                  <a:schemeClr val="bg1"/>
                </a:solidFill>
              </a:rPr>
              <a:t>万平方米，一期开设床位约</a:t>
            </a:r>
            <a:r>
              <a:rPr lang="en-US" altLang="zh-CN" sz="800" dirty="0" smtClean="0">
                <a:solidFill>
                  <a:schemeClr val="bg1"/>
                </a:solidFill>
              </a:rPr>
              <a:t>800</a:t>
            </a:r>
            <a:r>
              <a:rPr lang="zh-CN" altLang="en-US" sz="800" dirty="0" smtClean="0">
                <a:solidFill>
                  <a:schemeClr val="bg1"/>
                </a:solidFill>
              </a:rPr>
              <a:t>张。该中心将引进国际尖端技术及其学科团队，建立国际尖端的神经科学临床科学临床中心。</a:t>
            </a:r>
            <a:endParaRPr lang="zh-CN" altLang="en-US" sz="800" dirty="0">
              <a:solidFill>
                <a:schemeClr val="bg1"/>
              </a:solidFill>
            </a:endParaRPr>
          </a:p>
        </p:txBody>
      </p:sp>
      <p:sp>
        <p:nvSpPr>
          <p:cNvPr id="8219" name="Rectangle 27"/>
          <p:cNvSpPr>
            <a:spLocks noChangeArrowheads="1"/>
          </p:cNvSpPr>
          <p:nvPr/>
        </p:nvSpPr>
        <p:spPr bwMode="auto">
          <a:xfrm>
            <a:off x="7412038"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根据重庆水谷科技有限公司的公开报告，该公司的主力产品水谷健康水机将在今年年底完成产销</a:t>
            </a:r>
            <a:r>
              <a:rPr lang="en-US" altLang="zh-CN" sz="800" dirty="0" smtClean="0">
                <a:solidFill>
                  <a:schemeClr val="bg1"/>
                </a:solidFill>
              </a:rPr>
              <a:t>10000</a:t>
            </a:r>
            <a:r>
              <a:rPr lang="en-US" altLang="zh-CN" sz="800" dirty="0" smtClean="0">
                <a:solidFill>
                  <a:schemeClr val="bg1"/>
                </a:solidFill>
              </a:rPr>
              <a:t>-15000</a:t>
            </a:r>
            <a:r>
              <a:rPr lang="zh-CN" altLang="en-US" sz="800" dirty="0" smtClean="0">
                <a:solidFill>
                  <a:schemeClr val="bg1"/>
                </a:solidFill>
              </a:rPr>
              <a:t>台的目标。</a:t>
            </a:r>
            <a:endParaRPr lang="en-US" altLang="zh-CN" sz="800" dirty="0" smtClean="0">
              <a:solidFill>
                <a:schemeClr val="bg1"/>
              </a:solidFill>
            </a:endParaRPr>
          </a:p>
          <a:p>
            <a:pPr algn="ctr">
              <a:lnSpc>
                <a:spcPct val="120000"/>
              </a:lnSpc>
              <a:buFont typeface="Arial" charset="0"/>
              <a:buNone/>
            </a:pPr>
            <a:r>
              <a:rPr lang="zh-CN" altLang="en-US" sz="800" dirty="0" smtClean="0">
                <a:solidFill>
                  <a:schemeClr val="bg1"/>
                </a:solidFill>
              </a:rPr>
              <a:t>同时旗下医疗级饮用水机也处在招商状态。</a:t>
            </a:r>
            <a:endParaRPr lang="zh-CN" altLang="en-US" sz="800" dirty="0">
              <a:solidFill>
                <a:schemeClr val="bg1"/>
              </a:solidFill>
            </a:endParaRPr>
          </a:p>
        </p:txBody>
      </p:sp>
      <p:sp>
        <p:nvSpPr>
          <p:cNvPr id="8220" name="Rectangle 28"/>
          <p:cNvSpPr>
            <a:spLocks noChangeArrowheads="1"/>
          </p:cNvSpPr>
          <p:nvPr/>
        </p:nvSpPr>
        <p:spPr bwMode="auto">
          <a:xfrm>
            <a:off x="2600325" y="3297238"/>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深圳萨米国际医院立足高起点，树立高标准，力求高质量，以</a:t>
            </a:r>
            <a:r>
              <a:rPr lang="zh-CN" altLang="en-US" sz="800" b="1" dirty="0" smtClean="0">
                <a:solidFill>
                  <a:schemeClr val="bg2"/>
                </a:solidFill>
              </a:rPr>
              <a:t>神经外科</a:t>
            </a:r>
            <a:r>
              <a:rPr lang="zh-CN" altLang="en-US" sz="800" dirty="0" smtClean="0">
                <a:solidFill>
                  <a:schemeClr val="bg2"/>
                </a:solidFill>
              </a:rPr>
              <a:t>为特色，预计开放床位</a:t>
            </a:r>
            <a:r>
              <a:rPr lang="en-US" altLang="zh-CN" sz="800" dirty="0" smtClean="0">
                <a:solidFill>
                  <a:schemeClr val="bg2"/>
                </a:solidFill>
              </a:rPr>
              <a:t>1000</a:t>
            </a:r>
            <a:r>
              <a:rPr lang="zh-CN" altLang="en-US" sz="800" dirty="0" smtClean="0">
                <a:solidFill>
                  <a:schemeClr val="bg2"/>
                </a:solidFill>
              </a:rPr>
              <a:t>张，建筑面积超过</a:t>
            </a:r>
            <a:r>
              <a:rPr lang="en-US" altLang="zh-CN" sz="800" dirty="0" smtClean="0">
                <a:solidFill>
                  <a:schemeClr val="bg2"/>
                </a:solidFill>
              </a:rPr>
              <a:t>15</a:t>
            </a:r>
            <a:r>
              <a:rPr lang="zh-CN" altLang="en-US" sz="800" dirty="0" smtClean="0">
                <a:solidFill>
                  <a:schemeClr val="bg2"/>
                </a:solidFill>
              </a:rPr>
              <a:t>万平方米。这是华南片区首次尝试中外合作办医的公立医院。</a:t>
            </a:r>
            <a:endParaRPr lang="zh-CN" altLang="en-US" sz="800" dirty="0">
              <a:solidFill>
                <a:schemeClr val="bg2"/>
              </a:solidFill>
            </a:endParaRPr>
          </a:p>
        </p:txBody>
      </p:sp>
      <p:sp>
        <p:nvSpPr>
          <p:cNvPr id="8221" name="Rectangle 29"/>
          <p:cNvSpPr>
            <a:spLocks noChangeArrowheads="1"/>
          </p:cNvSpPr>
          <p:nvPr/>
        </p:nvSpPr>
        <p:spPr bwMode="auto">
          <a:xfrm>
            <a:off x="5800725" y="3297238"/>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正威集团与南京深蓝氢谷健康科技有限公司联合创办的重庆水谷科技有限公司成立于</a:t>
            </a:r>
            <a:r>
              <a:rPr lang="en-US" altLang="zh-CN" sz="800" dirty="0" smtClean="0">
                <a:solidFill>
                  <a:schemeClr val="bg2"/>
                </a:solidFill>
              </a:rPr>
              <a:t>2016</a:t>
            </a:r>
            <a:r>
              <a:rPr lang="zh-CN" altLang="en-US" sz="800" dirty="0" smtClean="0">
                <a:solidFill>
                  <a:schemeClr val="bg2"/>
                </a:solidFill>
              </a:rPr>
              <a:t>年，注册资金</a:t>
            </a:r>
            <a:r>
              <a:rPr lang="en-US" altLang="zh-CN" sz="800" dirty="0" smtClean="0">
                <a:solidFill>
                  <a:schemeClr val="bg2"/>
                </a:solidFill>
              </a:rPr>
              <a:t>1</a:t>
            </a:r>
            <a:r>
              <a:rPr lang="zh-CN" altLang="en-US" sz="800" dirty="0" smtClean="0">
                <a:solidFill>
                  <a:schemeClr val="bg2"/>
                </a:solidFill>
              </a:rPr>
              <a:t>亿元人民币，专业从事负氢</a:t>
            </a:r>
            <a:r>
              <a:rPr lang="zh-CN" altLang="en-US" sz="800" dirty="0" smtClean="0">
                <a:solidFill>
                  <a:schemeClr val="bg2"/>
                </a:solidFill>
              </a:rPr>
              <a:t>低氘水机及三种功能水的研发、生产与销售。</a:t>
            </a:r>
            <a:endParaRPr lang="zh-CN" altLang="en-US" sz="800" dirty="0">
              <a:solidFill>
                <a:schemeClr val="bg2"/>
              </a:solidFill>
            </a:endParaRPr>
          </a:p>
        </p:txBody>
      </p:sp>
    </p:spTree>
    <p:extLst>
      <p:ext uri="{BB962C8B-B14F-4D97-AF65-F5344CB8AC3E}">
        <p14:creationId xmlns:p14="http://schemas.microsoft.com/office/powerpoint/2010/main" val="1195619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7171"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7173"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04</a:t>
            </a:r>
          </a:p>
        </p:txBody>
      </p:sp>
      <p:sp>
        <p:nvSpPr>
          <p:cNvPr id="7174"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5" name="Group 7"/>
          <p:cNvGrpSpPr>
            <a:grpSpLocks/>
          </p:cNvGrpSpPr>
          <p:nvPr/>
        </p:nvGrpSpPr>
        <p:grpSpPr bwMode="auto">
          <a:xfrm>
            <a:off x="1406525" y="1871663"/>
            <a:ext cx="177800" cy="174625"/>
            <a:chOff x="223" y="203"/>
            <a:chExt cx="213" cy="211"/>
          </a:xfrm>
        </p:grpSpPr>
        <p:sp>
          <p:nvSpPr>
            <p:cNvPr id="7176"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178"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9" name="Group 11"/>
          <p:cNvGrpSpPr>
            <a:grpSpLocks/>
          </p:cNvGrpSpPr>
          <p:nvPr/>
        </p:nvGrpSpPr>
        <p:grpSpPr bwMode="auto">
          <a:xfrm flipV="1">
            <a:off x="2849563" y="2730500"/>
            <a:ext cx="130175" cy="127000"/>
            <a:chOff x="223" y="203"/>
            <a:chExt cx="213" cy="211"/>
          </a:xfrm>
        </p:grpSpPr>
        <p:sp>
          <p:nvSpPr>
            <p:cNvPr id="7180"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7183" name="Picture 15"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1827213"/>
            <a:ext cx="717550" cy="43815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16"/>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正威国际集团经营和财务状况</a:t>
            </a:r>
            <a:endParaRPr lang="en-US" altLang="zh-CN" sz="2400" b="1" dirty="0" smtClean="0">
              <a:solidFill>
                <a:srgbClr val="EF6541"/>
              </a:solidFill>
            </a:endParaRPr>
          </a:p>
          <a:p>
            <a:pPr>
              <a:buFont typeface="Arial" charset="0"/>
              <a:buNone/>
            </a:pPr>
            <a:r>
              <a:rPr lang="zh-CN" altLang="en-US" sz="1600" dirty="0" smtClean="0">
                <a:solidFill>
                  <a:schemeClr val="bg1"/>
                </a:solidFill>
              </a:rPr>
              <a:t>连续</a:t>
            </a:r>
            <a:r>
              <a:rPr lang="en-US" altLang="zh-CN" sz="1600" dirty="0" smtClean="0">
                <a:solidFill>
                  <a:schemeClr val="bg1"/>
                </a:solidFill>
              </a:rPr>
              <a:t>5</a:t>
            </a:r>
            <a:r>
              <a:rPr lang="zh-CN" altLang="en-US" sz="1600" dirty="0" smtClean="0">
                <a:solidFill>
                  <a:schemeClr val="bg1"/>
                </a:solidFill>
              </a:rPr>
              <a:t>年进入</a:t>
            </a:r>
            <a:r>
              <a:rPr lang="en-US" altLang="zh-CN" sz="1600" dirty="0" smtClean="0">
                <a:solidFill>
                  <a:schemeClr val="bg1"/>
                </a:solidFill>
              </a:rPr>
              <a:t>《</a:t>
            </a:r>
            <a:r>
              <a:rPr lang="zh-CN" altLang="en-US" sz="1600" dirty="0" smtClean="0">
                <a:solidFill>
                  <a:schemeClr val="bg1"/>
                </a:solidFill>
              </a:rPr>
              <a:t>财富</a:t>
            </a:r>
            <a:r>
              <a:rPr lang="en-US" altLang="zh-CN" sz="1600" dirty="0" smtClean="0">
                <a:solidFill>
                  <a:schemeClr val="bg1"/>
                </a:solidFill>
              </a:rPr>
              <a:t>》</a:t>
            </a:r>
            <a:r>
              <a:rPr lang="zh-CN" altLang="en-US" sz="1600" dirty="0" smtClean="0">
                <a:solidFill>
                  <a:schemeClr val="bg1"/>
                </a:solidFill>
              </a:rPr>
              <a:t>世界</a:t>
            </a:r>
            <a:r>
              <a:rPr lang="en-US" altLang="zh-CN" sz="1600" dirty="0" smtClean="0">
                <a:solidFill>
                  <a:schemeClr val="bg1"/>
                </a:solidFill>
              </a:rPr>
              <a:t>500</a:t>
            </a:r>
            <a:r>
              <a:rPr lang="zh-CN" altLang="en-US" sz="1600" dirty="0" smtClean="0">
                <a:solidFill>
                  <a:schemeClr val="bg1"/>
                </a:solidFill>
              </a:rPr>
              <a:t>强，</a:t>
            </a:r>
            <a:r>
              <a:rPr lang="en-US" altLang="zh-CN" sz="1600" dirty="0" smtClean="0">
                <a:solidFill>
                  <a:schemeClr val="bg1"/>
                </a:solidFill>
              </a:rPr>
              <a:t>2017</a:t>
            </a:r>
            <a:r>
              <a:rPr lang="zh-CN" altLang="en-US" sz="1600" dirty="0" smtClean="0">
                <a:solidFill>
                  <a:schemeClr val="bg1"/>
                </a:solidFill>
              </a:rPr>
              <a:t>年排名第</a:t>
            </a:r>
            <a:r>
              <a:rPr lang="en-US" altLang="zh-CN" sz="1600" dirty="0" smtClean="0">
                <a:solidFill>
                  <a:schemeClr val="bg1"/>
                </a:solidFill>
              </a:rPr>
              <a:t>183</a:t>
            </a:r>
            <a:r>
              <a:rPr lang="zh-CN" altLang="en-US" sz="1600" dirty="0" smtClean="0">
                <a:solidFill>
                  <a:schemeClr val="bg1"/>
                </a:solidFill>
              </a:rPr>
              <a:t>位，</a:t>
            </a:r>
            <a:r>
              <a:rPr lang="en-US" altLang="zh-CN" sz="1600" dirty="0" smtClean="0">
                <a:solidFill>
                  <a:schemeClr val="bg1"/>
                </a:solidFill>
              </a:rPr>
              <a:t>2016</a:t>
            </a:r>
            <a:r>
              <a:rPr lang="zh-CN" altLang="en-US" sz="1600" dirty="0" smtClean="0">
                <a:solidFill>
                  <a:schemeClr val="bg1"/>
                </a:solidFill>
              </a:rPr>
              <a:t>年营业收入超过</a:t>
            </a:r>
            <a:r>
              <a:rPr lang="en-US" altLang="zh-CN" sz="1600" dirty="0" smtClean="0">
                <a:solidFill>
                  <a:schemeClr val="bg1"/>
                </a:solidFill>
              </a:rPr>
              <a:t>3300</a:t>
            </a:r>
            <a:r>
              <a:rPr lang="zh-CN" altLang="en-US" sz="1600" dirty="0" smtClean="0">
                <a:solidFill>
                  <a:schemeClr val="bg1"/>
                </a:solidFill>
              </a:rPr>
              <a:t>亿元人民币</a:t>
            </a:r>
            <a:endParaRPr lang="en-US" altLang="zh-CN" sz="1600" dirty="0">
              <a:solidFill>
                <a:schemeClr val="bg1"/>
              </a:solidFill>
            </a:endParaRPr>
          </a:p>
        </p:txBody>
      </p:sp>
    </p:spTree>
    <p:extLst>
      <p:ext uri="{BB962C8B-B14F-4D97-AF65-F5344CB8AC3E}">
        <p14:creationId xmlns:p14="http://schemas.microsoft.com/office/powerpoint/2010/main" val="1882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3079" name="Freeform 7"/>
          <p:cNvSpPr>
            <a:spLocks/>
          </p:cNvSpPr>
          <p:nvPr/>
        </p:nvSpPr>
        <p:spPr bwMode="auto">
          <a:xfrm>
            <a:off x="2830513" y="568325"/>
            <a:ext cx="517525" cy="198438"/>
          </a:xfrm>
          <a:custGeom>
            <a:avLst/>
            <a:gdLst>
              <a:gd name="T0" fmla="*/ 159 w 162"/>
              <a:gd name="T1" fmla="*/ 62 h 62"/>
              <a:gd name="T2" fmla="*/ 161 w 162"/>
              <a:gd name="T3" fmla="*/ 54 h 62"/>
              <a:gd name="T4" fmla="*/ 137 w 162"/>
              <a:gd name="T5" fmla="*/ 26 h 62"/>
              <a:gd name="T6" fmla="*/ 121 w 162"/>
              <a:gd name="T7" fmla="*/ 30 h 62"/>
              <a:gd name="T8" fmla="*/ 121 w 162"/>
              <a:gd name="T9" fmla="*/ 28 h 62"/>
              <a:gd name="T10" fmla="*/ 121 w 162"/>
              <a:gd name="T11" fmla="*/ 27 h 62"/>
              <a:gd name="T12" fmla="*/ 121 w 162"/>
              <a:gd name="T13" fmla="*/ 22 h 62"/>
              <a:gd name="T14" fmla="*/ 119 w 162"/>
              <a:gd name="T15" fmla="*/ 16 h 62"/>
              <a:gd name="T16" fmla="*/ 118 w 162"/>
              <a:gd name="T17" fmla="*/ 15 h 62"/>
              <a:gd name="T18" fmla="*/ 118 w 162"/>
              <a:gd name="T19" fmla="*/ 15 h 62"/>
              <a:gd name="T20" fmla="*/ 118 w 162"/>
              <a:gd name="T21" fmla="*/ 15 h 62"/>
              <a:gd name="T22" fmla="*/ 115 w 162"/>
              <a:gd name="T23" fmla="*/ 9 h 62"/>
              <a:gd name="T24" fmla="*/ 109 w 162"/>
              <a:gd name="T25" fmla="*/ 5 h 62"/>
              <a:gd name="T26" fmla="*/ 97 w 162"/>
              <a:gd name="T27" fmla="*/ 0 h 62"/>
              <a:gd name="T28" fmla="*/ 83 w 162"/>
              <a:gd name="T29" fmla="*/ 3 h 62"/>
              <a:gd name="T30" fmla="*/ 73 w 162"/>
              <a:gd name="T31" fmla="*/ 12 h 62"/>
              <a:gd name="T32" fmla="*/ 70 w 162"/>
              <a:gd name="T33" fmla="*/ 18 h 62"/>
              <a:gd name="T34" fmla="*/ 69 w 162"/>
              <a:gd name="T35" fmla="*/ 24 h 62"/>
              <a:gd name="T36" fmla="*/ 58 w 162"/>
              <a:gd name="T37" fmla="*/ 21 h 62"/>
              <a:gd name="T38" fmla="*/ 52 w 162"/>
              <a:gd name="T39" fmla="*/ 21 h 62"/>
              <a:gd name="T40" fmla="*/ 41 w 162"/>
              <a:gd name="T41" fmla="*/ 26 h 62"/>
              <a:gd name="T42" fmla="*/ 33 w 162"/>
              <a:gd name="T43" fmla="*/ 43 h 62"/>
              <a:gd name="T44" fmla="*/ 32 w 162"/>
              <a:gd name="T45" fmla="*/ 43 h 62"/>
              <a:gd name="T46" fmla="*/ 32 w 162"/>
              <a:gd name="T47" fmla="*/ 43 h 62"/>
              <a:gd name="T48" fmla="*/ 32 w 162"/>
              <a:gd name="T49" fmla="*/ 43 h 62"/>
              <a:gd name="T50" fmla="*/ 1 w 162"/>
              <a:gd name="T51" fmla="*/ 59 h 62"/>
              <a:gd name="T52" fmla="*/ 0 w 162"/>
              <a:gd name="T53" fmla="*/ 62 h 62"/>
              <a:gd name="T54" fmla="*/ 159 w 1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62">
                <a:moveTo>
                  <a:pt x="159" y="62"/>
                </a:moveTo>
                <a:cubicBezTo>
                  <a:pt x="160" y="59"/>
                  <a:pt x="161" y="57"/>
                  <a:pt x="161" y="54"/>
                </a:cubicBezTo>
                <a:cubicBezTo>
                  <a:pt x="162" y="40"/>
                  <a:pt x="151" y="26"/>
                  <a:pt x="137" y="26"/>
                </a:cubicBezTo>
                <a:cubicBezTo>
                  <a:pt x="131" y="26"/>
                  <a:pt x="125" y="27"/>
                  <a:pt x="121" y="30"/>
                </a:cubicBezTo>
                <a:cubicBezTo>
                  <a:pt x="121" y="30"/>
                  <a:pt x="121" y="29"/>
                  <a:pt x="121" y="28"/>
                </a:cubicBezTo>
                <a:cubicBezTo>
                  <a:pt x="121" y="28"/>
                  <a:pt x="121" y="27"/>
                  <a:pt x="121" y="27"/>
                </a:cubicBezTo>
                <a:cubicBezTo>
                  <a:pt x="121" y="25"/>
                  <a:pt x="121" y="24"/>
                  <a:pt x="121" y="22"/>
                </a:cubicBezTo>
                <a:cubicBezTo>
                  <a:pt x="120" y="20"/>
                  <a:pt x="120" y="18"/>
                  <a:pt x="119" y="16"/>
                </a:cubicBezTo>
                <a:cubicBezTo>
                  <a:pt x="119" y="16"/>
                  <a:pt x="119" y="15"/>
                  <a:pt x="118" y="15"/>
                </a:cubicBezTo>
                <a:cubicBezTo>
                  <a:pt x="118" y="15"/>
                  <a:pt x="118" y="15"/>
                  <a:pt x="118" y="15"/>
                </a:cubicBezTo>
                <a:cubicBezTo>
                  <a:pt x="118" y="15"/>
                  <a:pt x="118" y="15"/>
                  <a:pt x="118" y="15"/>
                </a:cubicBezTo>
                <a:cubicBezTo>
                  <a:pt x="118" y="13"/>
                  <a:pt x="117" y="12"/>
                  <a:pt x="115" y="9"/>
                </a:cubicBezTo>
                <a:cubicBezTo>
                  <a:pt x="113" y="7"/>
                  <a:pt x="111" y="6"/>
                  <a:pt x="109" y="5"/>
                </a:cubicBezTo>
                <a:cubicBezTo>
                  <a:pt x="106" y="2"/>
                  <a:pt x="101" y="1"/>
                  <a:pt x="97" y="0"/>
                </a:cubicBezTo>
                <a:cubicBezTo>
                  <a:pt x="92" y="0"/>
                  <a:pt x="88" y="1"/>
                  <a:pt x="83" y="3"/>
                </a:cubicBezTo>
                <a:cubicBezTo>
                  <a:pt x="79" y="5"/>
                  <a:pt x="76" y="8"/>
                  <a:pt x="73" y="12"/>
                </a:cubicBezTo>
                <a:cubicBezTo>
                  <a:pt x="72" y="14"/>
                  <a:pt x="71" y="16"/>
                  <a:pt x="70" y="18"/>
                </a:cubicBezTo>
                <a:cubicBezTo>
                  <a:pt x="69" y="20"/>
                  <a:pt x="69" y="22"/>
                  <a:pt x="69" y="24"/>
                </a:cubicBezTo>
                <a:cubicBezTo>
                  <a:pt x="66" y="22"/>
                  <a:pt x="62" y="21"/>
                  <a:pt x="58" y="21"/>
                </a:cubicBezTo>
                <a:cubicBezTo>
                  <a:pt x="56" y="21"/>
                  <a:pt x="54" y="21"/>
                  <a:pt x="52" y="21"/>
                </a:cubicBezTo>
                <a:cubicBezTo>
                  <a:pt x="48" y="22"/>
                  <a:pt x="44" y="24"/>
                  <a:pt x="41" y="26"/>
                </a:cubicBezTo>
                <a:cubicBezTo>
                  <a:pt x="36" y="31"/>
                  <a:pt x="33" y="36"/>
                  <a:pt x="33" y="43"/>
                </a:cubicBezTo>
                <a:cubicBezTo>
                  <a:pt x="33" y="43"/>
                  <a:pt x="32" y="43"/>
                  <a:pt x="32" y="43"/>
                </a:cubicBezTo>
                <a:cubicBezTo>
                  <a:pt x="30" y="43"/>
                  <a:pt x="28" y="43"/>
                  <a:pt x="32" y="43"/>
                </a:cubicBezTo>
                <a:cubicBezTo>
                  <a:pt x="32" y="43"/>
                  <a:pt x="32" y="43"/>
                  <a:pt x="32" y="43"/>
                </a:cubicBezTo>
                <a:cubicBezTo>
                  <a:pt x="20" y="41"/>
                  <a:pt x="6" y="45"/>
                  <a:pt x="1" y="59"/>
                </a:cubicBezTo>
                <a:cubicBezTo>
                  <a:pt x="1" y="60"/>
                  <a:pt x="1" y="61"/>
                  <a:pt x="0" y="62"/>
                </a:cubicBezTo>
                <a:lnTo>
                  <a:pt x="159"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 name="Freeform 8"/>
          <p:cNvSpPr>
            <a:spLocks/>
          </p:cNvSpPr>
          <p:nvPr/>
        </p:nvSpPr>
        <p:spPr bwMode="auto">
          <a:xfrm>
            <a:off x="-468313" y="1260475"/>
            <a:ext cx="1581151" cy="601663"/>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 name="Freeform 9"/>
          <p:cNvSpPr>
            <a:spLocks/>
          </p:cNvSpPr>
          <p:nvPr/>
        </p:nvSpPr>
        <p:spPr bwMode="auto">
          <a:xfrm>
            <a:off x="2071688" y="3962400"/>
            <a:ext cx="865187" cy="328613"/>
          </a:xfrm>
          <a:custGeom>
            <a:avLst/>
            <a:gdLst>
              <a:gd name="T0" fmla="*/ 266 w 271"/>
              <a:gd name="T1" fmla="*/ 103 h 103"/>
              <a:gd name="T2" fmla="*/ 269 w 271"/>
              <a:gd name="T3" fmla="*/ 90 h 103"/>
              <a:gd name="T4" fmla="*/ 229 w 271"/>
              <a:gd name="T5" fmla="*/ 43 h 103"/>
              <a:gd name="T6" fmla="*/ 202 w 271"/>
              <a:gd name="T7" fmla="*/ 51 h 103"/>
              <a:gd name="T8" fmla="*/ 202 w 271"/>
              <a:gd name="T9" fmla="*/ 48 h 103"/>
              <a:gd name="T10" fmla="*/ 202 w 271"/>
              <a:gd name="T11" fmla="*/ 45 h 103"/>
              <a:gd name="T12" fmla="*/ 202 w 271"/>
              <a:gd name="T13" fmla="*/ 37 h 103"/>
              <a:gd name="T14" fmla="*/ 199 w 271"/>
              <a:gd name="T15" fmla="*/ 27 h 103"/>
              <a:gd name="T16" fmla="*/ 198 w 271"/>
              <a:gd name="T17" fmla="*/ 25 h 103"/>
              <a:gd name="T18" fmla="*/ 198 w 271"/>
              <a:gd name="T19" fmla="*/ 25 h 103"/>
              <a:gd name="T20" fmla="*/ 198 w 271"/>
              <a:gd name="T21" fmla="*/ 25 h 103"/>
              <a:gd name="T22" fmla="*/ 191 w 271"/>
              <a:gd name="T23" fmla="*/ 15 h 103"/>
              <a:gd name="T24" fmla="*/ 183 w 271"/>
              <a:gd name="T25" fmla="*/ 8 h 103"/>
              <a:gd name="T26" fmla="*/ 162 w 271"/>
              <a:gd name="T27" fmla="*/ 1 h 103"/>
              <a:gd name="T28" fmla="*/ 139 w 271"/>
              <a:gd name="T29" fmla="*/ 5 h 103"/>
              <a:gd name="T30" fmla="*/ 122 w 271"/>
              <a:gd name="T31" fmla="*/ 20 h 103"/>
              <a:gd name="T32" fmla="*/ 117 w 271"/>
              <a:gd name="T33" fmla="*/ 30 h 103"/>
              <a:gd name="T34" fmla="*/ 115 w 271"/>
              <a:gd name="T35" fmla="*/ 40 h 103"/>
              <a:gd name="T36" fmla="*/ 97 w 271"/>
              <a:gd name="T37" fmla="*/ 35 h 103"/>
              <a:gd name="T38" fmla="*/ 87 w 271"/>
              <a:gd name="T39" fmla="*/ 35 h 103"/>
              <a:gd name="T40" fmla="*/ 68 w 271"/>
              <a:gd name="T41" fmla="*/ 45 h 103"/>
              <a:gd name="T42" fmla="*/ 54 w 271"/>
              <a:gd name="T43" fmla="*/ 72 h 103"/>
              <a:gd name="T44" fmla="*/ 54 w 271"/>
              <a:gd name="T45" fmla="*/ 72 h 103"/>
              <a:gd name="T46" fmla="*/ 53 w 271"/>
              <a:gd name="T47" fmla="*/ 73 h 103"/>
              <a:gd name="T48" fmla="*/ 53 w 271"/>
              <a:gd name="T49" fmla="*/ 73 h 103"/>
              <a:gd name="T50" fmla="*/ 1 w 271"/>
              <a:gd name="T51" fmla="*/ 98 h 103"/>
              <a:gd name="T52" fmla="*/ 0 w 271"/>
              <a:gd name="T53" fmla="*/ 103 h 103"/>
              <a:gd name="T54" fmla="*/ 266 w 271"/>
              <a:gd name="T5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 h="103">
                <a:moveTo>
                  <a:pt x="266" y="103"/>
                </a:moveTo>
                <a:cubicBezTo>
                  <a:pt x="268" y="99"/>
                  <a:pt x="269" y="95"/>
                  <a:pt x="269" y="90"/>
                </a:cubicBezTo>
                <a:cubicBezTo>
                  <a:pt x="271" y="68"/>
                  <a:pt x="253" y="43"/>
                  <a:pt x="229" y="43"/>
                </a:cubicBezTo>
                <a:cubicBezTo>
                  <a:pt x="219" y="43"/>
                  <a:pt x="210" y="46"/>
                  <a:pt x="202" y="51"/>
                </a:cubicBezTo>
                <a:cubicBezTo>
                  <a:pt x="202" y="50"/>
                  <a:pt x="202" y="49"/>
                  <a:pt x="202" y="48"/>
                </a:cubicBezTo>
                <a:cubicBezTo>
                  <a:pt x="202" y="47"/>
                  <a:pt x="202" y="46"/>
                  <a:pt x="202" y="45"/>
                </a:cubicBezTo>
                <a:cubicBezTo>
                  <a:pt x="203" y="43"/>
                  <a:pt x="202" y="40"/>
                  <a:pt x="202" y="37"/>
                </a:cubicBezTo>
                <a:cubicBezTo>
                  <a:pt x="201" y="33"/>
                  <a:pt x="200" y="30"/>
                  <a:pt x="199" y="27"/>
                </a:cubicBezTo>
                <a:cubicBezTo>
                  <a:pt x="198" y="26"/>
                  <a:pt x="198" y="26"/>
                  <a:pt x="198" y="25"/>
                </a:cubicBezTo>
                <a:cubicBezTo>
                  <a:pt x="198" y="25"/>
                  <a:pt x="198" y="25"/>
                  <a:pt x="198" y="25"/>
                </a:cubicBezTo>
                <a:cubicBezTo>
                  <a:pt x="198" y="25"/>
                  <a:pt x="198" y="25"/>
                  <a:pt x="198" y="25"/>
                </a:cubicBezTo>
                <a:cubicBezTo>
                  <a:pt x="197" y="23"/>
                  <a:pt x="195" y="20"/>
                  <a:pt x="191" y="15"/>
                </a:cubicBezTo>
                <a:cubicBezTo>
                  <a:pt x="189" y="12"/>
                  <a:pt x="186" y="10"/>
                  <a:pt x="183" y="8"/>
                </a:cubicBezTo>
                <a:cubicBezTo>
                  <a:pt x="176" y="4"/>
                  <a:pt x="169" y="1"/>
                  <a:pt x="162" y="1"/>
                </a:cubicBezTo>
                <a:cubicBezTo>
                  <a:pt x="154" y="0"/>
                  <a:pt x="146" y="2"/>
                  <a:pt x="139" y="5"/>
                </a:cubicBezTo>
                <a:cubicBezTo>
                  <a:pt x="132" y="9"/>
                  <a:pt x="126" y="14"/>
                  <a:pt x="122" y="20"/>
                </a:cubicBezTo>
                <a:cubicBezTo>
                  <a:pt x="120" y="23"/>
                  <a:pt x="119" y="27"/>
                  <a:pt x="117" y="30"/>
                </a:cubicBezTo>
                <a:cubicBezTo>
                  <a:pt x="116" y="33"/>
                  <a:pt x="115" y="37"/>
                  <a:pt x="115" y="40"/>
                </a:cubicBezTo>
                <a:cubicBezTo>
                  <a:pt x="109" y="37"/>
                  <a:pt x="104" y="35"/>
                  <a:pt x="97" y="35"/>
                </a:cubicBezTo>
                <a:cubicBezTo>
                  <a:pt x="94" y="35"/>
                  <a:pt x="90" y="35"/>
                  <a:pt x="87" y="35"/>
                </a:cubicBezTo>
                <a:cubicBezTo>
                  <a:pt x="80" y="37"/>
                  <a:pt x="73" y="40"/>
                  <a:pt x="68" y="45"/>
                </a:cubicBezTo>
                <a:cubicBezTo>
                  <a:pt x="60" y="51"/>
                  <a:pt x="55" y="61"/>
                  <a:pt x="54" y="72"/>
                </a:cubicBezTo>
                <a:cubicBezTo>
                  <a:pt x="54" y="72"/>
                  <a:pt x="54" y="72"/>
                  <a:pt x="54" y="72"/>
                </a:cubicBezTo>
                <a:cubicBezTo>
                  <a:pt x="50" y="72"/>
                  <a:pt x="47" y="71"/>
                  <a:pt x="53" y="73"/>
                </a:cubicBezTo>
                <a:cubicBezTo>
                  <a:pt x="53" y="73"/>
                  <a:pt x="53" y="73"/>
                  <a:pt x="53" y="73"/>
                </a:cubicBezTo>
                <a:cubicBezTo>
                  <a:pt x="33" y="68"/>
                  <a:pt x="9" y="75"/>
                  <a:pt x="1" y="98"/>
                </a:cubicBezTo>
                <a:cubicBezTo>
                  <a:pt x="1" y="100"/>
                  <a:pt x="0" y="102"/>
                  <a:pt x="0" y="103"/>
                </a:cubicBezTo>
                <a:lnTo>
                  <a:pt x="26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84" name="Group 12"/>
          <p:cNvGrpSpPr>
            <a:grpSpLocks/>
          </p:cNvGrpSpPr>
          <p:nvPr/>
        </p:nvGrpSpPr>
        <p:grpSpPr bwMode="auto">
          <a:xfrm>
            <a:off x="493713" y="536575"/>
            <a:ext cx="287337" cy="284163"/>
            <a:chOff x="223" y="203"/>
            <a:chExt cx="213" cy="211"/>
          </a:xfrm>
        </p:grpSpPr>
        <p:sp>
          <p:nvSpPr>
            <p:cNvPr id="3082" name="Freeform 10"/>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3" name="Oval 11"/>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6" name="Group 14"/>
          <p:cNvGrpSpPr>
            <a:grpSpLocks/>
          </p:cNvGrpSpPr>
          <p:nvPr/>
        </p:nvGrpSpPr>
        <p:grpSpPr bwMode="auto">
          <a:xfrm rot="631247">
            <a:off x="1706563" y="1073150"/>
            <a:ext cx="203200" cy="196850"/>
            <a:chOff x="223" y="203"/>
            <a:chExt cx="213" cy="211"/>
          </a:xfrm>
        </p:grpSpPr>
        <p:sp>
          <p:nvSpPr>
            <p:cNvPr id="3087" name="Freeform 15"/>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 name="Oval 16"/>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9" name="Group 17"/>
          <p:cNvGrpSpPr>
            <a:grpSpLocks/>
          </p:cNvGrpSpPr>
          <p:nvPr/>
        </p:nvGrpSpPr>
        <p:grpSpPr bwMode="auto">
          <a:xfrm rot="631247">
            <a:off x="3167063" y="2679700"/>
            <a:ext cx="276225" cy="266700"/>
            <a:chOff x="223" y="203"/>
            <a:chExt cx="213" cy="211"/>
          </a:xfrm>
        </p:grpSpPr>
        <p:sp>
          <p:nvSpPr>
            <p:cNvPr id="3090"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92" name="Group 20"/>
          <p:cNvGrpSpPr>
            <a:grpSpLocks/>
          </p:cNvGrpSpPr>
          <p:nvPr/>
        </p:nvGrpSpPr>
        <p:grpSpPr bwMode="auto">
          <a:xfrm rot="631247">
            <a:off x="539750" y="3435350"/>
            <a:ext cx="203200" cy="196850"/>
            <a:chOff x="223" y="203"/>
            <a:chExt cx="213" cy="211"/>
          </a:xfrm>
        </p:grpSpPr>
        <p:sp>
          <p:nvSpPr>
            <p:cNvPr id="3093" name="Freeform 21"/>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 name="Oval 22"/>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5" name="Picture 23"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752600"/>
            <a:ext cx="1860550" cy="2070100"/>
          </a:xfrm>
          <a:prstGeom prst="rect">
            <a:avLst/>
          </a:prstGeom>
          <a:noFill/>
          <a:extLst>
            <a:ext uri="{909E8E84-426E-40DD-AFC4-6F175D3DCCD1}">
              <a14:hiddenFill xmlns:a14="http://schemas.microsoft.com/office/drawing/2010/main">
                <a:solidFill>
                  <a:srgbClr val="FFFFFF"/>
                </a:solidFill>
              </a14:hiddenFill>
            </a:ext>
          </a:extLst>
        </p:spPr>
      </p:pic>
      <p:sp>
        <p:nvSpPr>
          <p:cNvPr id="3096" name="Text Box 24"/>
          <p:cNvSpPr txBox="1">
            <a:spLocks noChangeArrowheads="1"/>
          </p:cNvSpPr>
          <p:nvPr/>
        </p:nvSpPr>
        <p:spPr bwMode="auto">
          <a:xfrm>
            <a:off x="4572000" y="366713"/>
            <a:ext cx="102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rIns="0">
            <a:spAutoFit/>
          </a:bodyPr>
          <a:lstStyle/>
          <a:p>
            <a:pPr>
              <a:buFont typeface="Arial" charset="0"/>
              <a:buNone/>
            </a:pPr>
            <a:r>
              <a:rPr lang="zh-CN" altLang="en-US" sz="2000" b="1" dirty="0" smtClean="0">
                <a:solidFill>
                  <a:srgbClr val="EF6541"/>
                </a:solidFill>
              </a:rPr>
              <a:t>报告概述</a:t>
            </a:r>
            <a:endParaRPr lang="en-US" altLang="zh-CN" sz="2000" b="1" dirty="0">
              <a:solidFill>
                <a:srgbClr val="EF6541"/>
              </a:solidFill>
            </a:endParaRPr>
          </a:p>
        </p:txBody>
      </p:sp>
      <p:sp>
        <p:nvSpPr>
          <p:cNvPr id="3115" name="Rectangle 43"/>
          <p:cNvSpPr>
            <a:spLocks noChangeArrowheads="1"/>
          </p:cNvSpPr>
          <p:nvPr/>
        </p:nvSpPr>
        <p:spPr bwMode="auto">
          <a:xfrm>
            <a:off x="5425271" y="94165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集团简介及发展历程</a:t>
            </a:r>
            <a:endParaRPr lang="en-US" altLang="zh-CN" sz="2000" b="1" dirty="0" smtClean="0">
              <a:solidFill>
                <a:schemeClr val="bg1"/>
              </a:solidFill>
            </a:endParaRPr>
          </a:p>
        </p:txBody>
      </p:sp>
      <p:sp>
        <p:nvSpPr>
          <p:cNvPr id="3116" name="Rectangle 44"/>
          <p:cNvSpPr>
            <a:spLocks noChangeArrowheads="1"/>
          </p:cNvSpPr>
          <p:nvPr/>
        </p:nvSpPr>
        <p:spPr bwMode="auto">
          <a:xfrm>
            <a:off x="4539848" y="78683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01</a:t>
            </a:r>
          </a:p>
        </p:txBody>
      </p:sp>
      <p:sp>
        <p:nvSpPr>
          <p:cNvPr id="3117" name="Line 45"/>
          <p:cNvSpPr>
            <a:spLocks noChangeShapeType="1"/>
          </p:cNvSpPr>
          <p:nvPr/>
        </p:nvSpPr>
        <p:spPr bwMode="auto">
          <a:xfrm>
            <a:off x="5231998" y="89478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18" name="Rectangle 46"/>
          <p:cNvSpPr>
            <a:spLocks noChangeArrowheads="1"/>
          </p:cNvSpPr>
          <p:nvPr/>
        </p:nvSpPr>
        <p:spPr bwMode="auto">
          <a:xfrm>
            <a:off x="5425271" y="18243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创始人王文银简介</a:t>
            </a:r>
            <a:endParaRPr lang="en-US" altLang="zh-CN" sz="2000" b="1" dirty="0" smtClean="0">
              <a:solidFill>
                <a:schemeClr val="bg1"/>
              </a:solidFill>
            </a:endParaRPr>
          </a:p>
        </p:txBody>
      </p:sp>
      <p:sp>
        <p:nvSpPr>
          <p:cNvPr id="3119" name="Rectangle 47"/>
          <p:cNvSpPr>
            <a:spLocks noChangeArrowheads="1"/>
          </p:cNvSpPr>
          <p:nvPr/>
        </p:nvSpPr>
        <p:spPr bwMode="auto">
          <a:xfrm>
            <a:off x="4539848" y="16694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02</a:t>
            </a:r>
          </a:p>
        </p:txBody>
      </p:sp>
      <p:sp>
        <p:nvSpPr>
          <p:cNvPr id="3120" name="Line 48"/>
          <p:cNvSpPr>
            <a:spLocks noChangeShapeType="1"/>
          </p:cNvSpPr>
          <p:nvPr/>
        </p:nvSpPr>
        <p:spPr bwMode="auto">
          <a:xfrm>
            <a:off x="5231998" y="17774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1" name="Rectangle 49"/>
          <p:cNvSpPr>
            <a:spLocks noChangeArrowheads="1"/>
          </p:cNvSpPr>
          <p:nvPr/>
        </p:nvSpPr>
        <p:spPr bwMode="auto">
          <a:xfrm>
            <a:off x="5425271" y="2726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集团业务介绍</a:t>
            </a:r>
            <a:endParaRPr lang="en-US" altLang="zh-CN" sz="2000" b="1" dirty="0" smtClean="0">
              <a:solidFill>
                <a:schemeClr val="bg1"/>
              </a:solidFill>
            </a:endParaRPr>
          </a:p>
        </p:txBody>
      </p:sp>
      <p:sp>
        <p:nvSpPr>
          <p:cNvPr id="3122" name="Rectangle 50"/>
          <p:cNvSpPr>
            <a:spLocks noChangeArrowheads="1"/>
          </p:cNvSpPr>
          <p:nvPr/>
        </p:nvSpPr>
        <p:spPr bwMode="auto">
          <a:xfrm>
            <a:off x="4539848" y="2571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03</a:t>
            </a:r>
          </a:p>
        </p:txBody>
      </p:sp>
      <p:sp>
        <p:nvSpPr>
          <p:cNvPr id="3123" name="Line 51"/>
          <p:cNvSpPr>
            <a:spLocks noChangeShapeType="1"/>
          </p:cNvSpPr>
          <p:nvPr/>
        </p:nvSpPr>
        <p:spPr bwMode="auto">
          <a:xfrm>
            <a:off x="5231998" y="2679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4" name="Rectangle 52"/>
          <p:cNvSpPr>
            <a:spLocks noChangeArrowheads="1"/>
          </p:cNvSpPr>
          <p:nvPr/>
        </p:nvSpPr>
        <p:spPr bwMode="auto">
          <a:xfrm>
            <a:off x="5425271" y="3615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经营</a:t>
            </a:r>
            <a:r>
              <a:rPr lang="zh-CN" altLang="en-US" sz="2000" b="1" dirty="0" smtClean="0">
                <a:solidFill>
                  <a:schemeClr val="bg1"/>
                </a:solidFill>
              </a:rPr>
              <a:t>和</a:t>
            </a:r>
            <a:r>
              <a:rPr lang="zh-CN" altLang="en-US" sz="2000" b="1" dirty="0" smtClean="0">
                <a:solidFill>
                  <a:schemeClr val="bg1"/>
                </a:solidFill>
              </a:rPr>
              <a:t>财务</a:t>
            </a:r>
            <a:r>
              <a:rPr lang="zh-CN" altLang="en-US" sz="2000" b="1" dirty="0" smtClean="0">
                <a:solidFill>
                  <a:schemeClr val="bg1"/>
                </a:solidFill>
              </a:rPr>
              <a:t>状况</a:t>
            </a:r>
            <a:endParaRPr lang="en-US" altLang="zh-CN" sz="2000" b="1" dirty="0" smtClean="0">
              <a:solidFill>
                <a:schemeClr val="bg1"/>
              </a:solidFill>
            </a:endParaRPr>
          </a:p>
        </p:txBody>
      </p:sp>
      <p:sp>
        <p:nvSpPr>
          <p:cNvPr id="3125" name="Rectangle 53"/>
          <p:cNvSpPr>
            <a:spLocks noChangeArrowheads="1"/>
          </p:cNvSpPr>
          <p:nvPr/>
        </p:nvSpPr>
        <p:spPr bwMode="auto">
          <a:xfrm>
            <a:off x="4539848" y="3460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04</a:t>
            </a:r>
          </a:p>
        </p:txBody>
      </p:sp>
      <p:sp>
        <p:nvSpPr>
          <p:cNvPr id="3126" name="Line 54"/>
          <p:cNvSpPr>
            <a:spLocks noChangeShapeType="1"/>
          </p:cNvSpPr>
          <p:nvPr/>
        </p:nvSpPr>
        <p:spPr bwMode="auto">
          <a:xfrm>
            <a:off x="5231998" y="3568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Rectangle 52"/>
          <p:cNvSpPr>
            <a:spLocks noChangeArrowheads="1"/>
          </p:cNvSpPr>
          <p:nvPr/>
        </p:nvSpPr>
        <p:spPr bwMode="auto">
          <a:xfrm>
            <a:off x="5425271" y="4454575"/>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集团未来</a:t>
            </a:r>
            <a:r>
              <a:rPr lang="zh-CN" altLang="en-US" sz="2000" b="1" dirty="0" smtClean="0">
                <a:solidFill>
                  <a:schemeClr val="bg1"/>
                </a:solidFill>
              </a:rPr>
              <a:t>计划及愿景</a:t>
            </a:r>
            <a:endParaRPr lang="en-US" altLang="zh-CN" sz="2000" b="1" dirty="0" smtClean="0">
              <a:solidFill>
                <a:schemeClr val="bg1"/>
              </a:solidFill>
            </a:endParaRPr>
          </a:p>
        </p:txBody>
      </p:sp>
      <p:sp>
        <p:nvSpPr>
          <p:cNvPr id="34" name="Rectangle 53"/>
          <p:cNvSpPr>
            <a:spLocks noChangeArrowheads="1"/>
          </p:cNvSpPr>
          <p:nvPr/>
        </p:nvSpPr>
        <p:spPr bwMode="auto">
          <a:xfrm>
            <a:off x="4539848" y="4299754"/>
            <a:ext cx="6477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smtClean="0">
                <a:solidFill>
                  <a:schemeClr val="bg1"/>
                </a:solidFill>
              </a:rPr>
              <a:t>05</a:t>
            </a:r>
            <a:endParaRPr lang="en-US" altLang="zh-CN" sz="4400" dirty="0">
              <a:solidFill>
                <a:schemeClr val="bg1"/>
              </a:solidFill>
            </a:endParaRPr>
          </a:p>
        </p:txBody>
      </p:sp>
      <p:sp>
        <p:nvSpPr>
          <p:cNvPr id="35" name="Line 54"/>
          <p:cNvSpPr>
            <a:spLocks noChangeShapeType="1"/>
          </p:cNvSpPr>
          <p:nvPr/>
        </p:nvSpPr>
        <p:spPr bwMode="auto">
          <a:xfrm>
            <a:off x="5231998" y="4407704"/>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843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436" name="Text Box 4"/>
          <p:cNvSpPr txBox="1">
            <a:spLocks noChangeArrowheads="1"/>
          </p:cNvSpPr>
          <p:nvPr/>
        </p:nvSpPr>
        <p:spPr bwMode="auto">
          <a:xfrm>
            <a:off x="250825" y="266700"/>
            <a:ext cx="20079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经营概况</a:t>
            </a:r>
            <a:endParaRPr lang="en-US" altLang="zh-CN" b="1" dirty="0">
              <a:solidFill>
                <a:schemeClr val="bg1"/>
              </a:solidFill>
              <a:latin typeface="微软雅黑" charset="-122"/>
              <a:ea typeface="微软雅黑" charset="-122"/>
            </a:endParaRPr>
          </a:p>
        </p:txBody>
      </p:sp>
      <p:sp>
        <p:nvSpPr>
          <p:cNvPr id="18438" name="Oval 6"/>
          <p:cNvSpPr>
            <a:spLocks noChangeArrowheads="1"/>
          </p:cNvSpPr>
          <p:nvPr/>
        </p:nvSpPr>
        <p:spPr bwMode="auto">
          <a:xfrm>
            <a:off x="4268788" y="1387475"/>
            <a:ext cx="590550" cy="5873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9" name="Oval 7"/>
          <p:cNvSpPr>
            <a:spLocks noChangeArrowheads="1"/>
          </p:cNvSpPr>
          <p:nvPr/>
        </p:nvSpPr>
        <p:spPr bwMode="auto">
          <a:xfrm>
            <a:off x="4268788" y="2273300"/>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Oval 8"/>
          <p:cNvSpPr>
            <a:spLocks noChangeArrowheads="1"/>
          </p:cNvSpPr>
          <p:nvPr/>
        </p:nvSpPr>
        <p:spPr bwMode="auto">
          <a:xfrm>
            <a:off x="4268788" y="3160713"/>
            <a:ext cx="590550" cy="58896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Oval 9"/>
          <p:cNvSpPr>
            <a:spLocks noChangeArrowheads="1"/>
          </p:cNvSpPr>
          <p:nvPr/>
        </p:nvSpPr>
        <p:spPr bwMode="auto">
          <a:xfrm>
            <a:off x="4268788" y="4048125"/>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2" name="Freeform 10"/>
          <p:cNvSpPr>
            <a:spLocks/>
          </p:cNvSpPr>
          <p:nvPr/>
        </p:nvSpPr>
        <p:spPr bwMode="auto">
          <a:xfrm>
            <a:off x="4057650" y="1176338"/>
            <a:ext cx="1012825" cy="3671887"/>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3" name="Freeform 11"/>
          <p:cNvSpPr>
            <a:spLocks/>
          </p:cNvSpPr>
          <p:nvPr/>
        </p:nvSpPr>
        <p:spPr bwMode="auto">
          <a:xfrm>
            <a:off x="4968875" y="148431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4" name="Freeform 12"/>
          <p:cNvSpPr>
            <a:spLocks/>
          </p:cNvSpPr>
          <p:nvPr/>
        </p:nvSpPr>
        <p:spPr bwMode="auto">
          <a:xfrm>
            <a:off x="3906838" y="2368550"/>
            <a:ext cx="268287" cy="398463"/>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5" name="Freeform 13"/>
          <p:cNvSpPr>
            <a:spLocks/>
          </p:cNvSpPr>
          <p:nvPr/>
        </p:nvSpPr>
        <p:spPr bwMode="auto">
          <a:xfrm>
            <a:off x="3906838" y="4143375"/>
            <a:ext cx="268287" cy="398463"/>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6" name="Freeform 14"/>
          <p:cNvSpPr>
            <a:spLocks/>
          </p:cNvSpPr>
          <p:nvPr/>
        </p:nvSpPr>
        <p:spPr bwMode="auto">
          <a:xfrm>
            <a:off x="4968875" y="325596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7" name="Group 15"/>
          <p:cNvGrpSpPr>
            <a:grpSpLocks/>
          </p:cNvGrpSpPr>
          <p:nvPr/>
        </p:nvGrpSpPr>
        <p:grpSpPr bwMode="auto">
          <a:xfrm>
            <a:off x="4459288" y="2460625"/>
            <a:ext cx="227012" cy="215900"/>
            <a:chOff x="0" y="0"/>
            <a:chExt cx="143" cy="136"/>
          </a:xfrm>
        </p:grpSpPr>
        <p:sp>
          <p:nvSpPr>
            <p:cNvPr id="18448" name="Freeform 16"/>
            <p:cNvSpPr>
              <a:spLocks/>
            </p:cNvSpPr>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9" name="Freeform 17"/>
            <p:cNvSpPr>
              <a:spLocks noEditPoints="1"/>
            </p:cNvSpPr>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0" name="Group 18"/>
          <p:cNvGrpSpPr>
            <a:grpSpLocks/>
          </p:cNvGrpSpPr>
          <p:nvPr/>
        </p:nvGrpSpPr>
        <p:grpSpPr bwMode="auto">
          <a:xfrm>
            <a:off x="4476750" y="1555750"/>
            <a:ext cx="195263" cy="268288"/>
            <a:chOff x="0" y="0"/>
            <a:chExt cx="123" cy="169"/>
          </a:xfrm>
        </p:grpSpPr>
        <p:sp>
          <p:nvSpPr>
            <p:cNvPr id="18451" name="Freeform 19"/>
            <p:cNvSpPr>
              <a:spLocks noEditPoints="1"/>
            </p:cNvSpPr>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2" name="Freeform 20"/>
            <p:cNvSpPr>
              <a:spLocks noEditPoints="1"/>
            </p:cNvSpPr>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3" name="Freeform 21"/>
            <p:cNvSpPr>
              <a:spLocks noEditPoints="1"/>
            </p:cNvSpPr>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4" name="Freeform 22"/>
            <p:cNvSpPr>
              <a:spLocks/>
            </p:cNvSpPr>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5" name="Group 23"/>
          <p:cNvGrpSpPr>
            <a:grpSpLocks/>
          </p:cNvGrpSpPr>
          <p:nvPr/>
        </p:nvGrpSpPr>
        <p:grpSpPr bwMode="auto">
          <a:xfrm>
            <a:off x="4446588" y="3368675"/>
            <a:ext cx="215900" cy="174625"/>
            <a:chOff x="0" y="0"/>
            <a:chExt cx="136" cy="110"/>
          </a:xfrm>
        </p:grpSpPr>
        <p:sp>
          <p:nvSpPr>
            <p:cNvPr id="18456" name="Freeform 24"/>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7" name="Freeform 25"/>
            <p:cNvSpPr>
              <a:spLocks/>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8" name="Group 26"/>
          <p:cNvGrpSpPr>
            <a:grpSpLocks/>
          </p:cNvGrpSpPr>
          <p:nvPr/>
        </p:nvGrpSpPr>
        <p:grpSpPr bwMode="auto">
          <a:xfrm>
            <a:off x="4491038" y="4221163"/>
            <a:ext cx="177800" cy="242887"/>
            <a:chOff x="0" y="0"/>
            <a:chExt cx="112" cy="153"/>
          </a:xfrm>
        </p:grpSpPr>
        <p:sp>
          <p:nvSpPr>
            <p:cNvPr id="18459" name="Freeform 27"/>
            <p:cNvSpPr>
              <a:spLocks noEditPoints="1"/>
            </p:cNvSpPr>
            <p:nvPr/>
          </p:nvSpPr>
          <p:spPr bwMode="auto">
            <a:xfrm>
              <a:off x="0" y="0"/>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0" name="Rectangle 28"/>
            <p:cNvSpPr>
              <a:spLocks noChangeArrowheads="1"/>
            </p:cNvSpPr>
            <p:nvPr/>
          </p:nvSpPr>
          <p:spPr bwMode="auto">
            <a:xfrm>
              <a:off x="21" y="40"/>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1" name="Rectangle 29"/>
            <p:cNvSpPr>
              <a:spLocks noChangeArrowheads="1"/>
            </p:cNvSpPr>
            <p:nvPr/>
          </p:nvSpPr>
          <p:spPr bwMode="auto">
            <a:xfrm>
              <a:off x="21" y="62"/>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2" name="Rectangle 30"/>
            <p:cNvSpPr>
              <a:spLocks noChangeArrowheads="1"/>
            </p:cNvSpPr>
            <p:nvPr/>
          </p:nvSpPr>
          <p:spPr bwMode="auto">
            <a:xfrm>
              <a:off x="21" y="8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3" name="Rectangle 31"/>
            <p:cNvSpPr>
              <a:spLocks noChangeArrowheads="1"/>
            </p:cNvSpPr>
            <p:nvPr/>
          </p:nvSpPr>
          <p:spPr bwMode="auto">
            <a:xfrm>
              <a:off x="21" y="108"/>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464" name="Rectangle 32"/>
          <p:cNvSpPr>
            <a:spLocks noChangeArrowheads="1"/>
          </p:cNvSpPr>
          <p:nvPr/>
        </p:nvSpPr>
        <p:spPr bwMode="auto">
          <a:xfrm>
            <a:off x="5435600" y="1389063"/>
            <a:ext cx="2952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连续</a:t>
            </a:r>
            <a:r>
              <a:rPr lang="en-US" altLang="zh-CN" sz="1200" b="1" dirty="0" smtClean="0">
                <a:solidFill>
                  <a:srgbClr val="EF6541"/>
                </a:solidFill>
              </a:rPr>
              <a:t>5</a:t>
            </a:r>
            <a:r>
              <a:rPr lang="zh-CN" altLang="en-US" sz="1200" b="1" dirty="0" smtClean="0">
                <a:solidFill>
                  <a:srgbClr val="EF6541"/>
                </a:solidFill>
              </a:rPr>
              <a:t>年进入世界</a:t>
            </a:r>
            <a:r>
              <a:rPr lang="en-US" altLang="zh-CN" sz="1200" b="1" dirty="0" smtClean="0">
                <a:solidFill>
                  <a:srgbClr val="EF6541"/>
                </a:solidFill>
              </a:rPr>
              <a:t>500</a:t>
            </a:r>
            <a:r>
              <a:rPr lang="zh-CN" altLang="en-US" sz="1200" b="1" dirty="0" smtClean="0">
                <a:solidFill>
                  <a:srgbClr val="EF6541"/>
                </a:solidFill>
              </a:rPr>
              <a:t>强</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正威国际集团从</a:t>
            </a:r>
            <a:r>
              <a:rPr lang="en-US" altLang="zh-CN" sz="900" dirty="0" smtClean="0">
                <a:solidFill>
                  <a:schemeClr val="bg1"/>
                </a:solidFill>
              </a:rPr>
              <a:t>2013</a:t>
            </a:r>
            <a:r>
              <a:rPr lang="zh-CN" altLang="en-US" sz="900" dirty="0" smtClean="0">
                <a:solidFill>
                  <a:schemeClr val="bg1"/>
                </a:solidFill>
              </a:rPr>
              <a:t>年开始连续</a:t>
            </a:r>
            <a:r>
              <a:rPr lang="en-US" altLang="zh-CN" sz="900" dirty="0" smtClean="0">
                <a:solidFill>
                  <a:schemeClr val="bg1"/>
                </a:solidFill>
              </a:rPr>
              <a:t>5</a:t>
            </a:r>
            <a:r>
              <a:rPr lang="zh-CN" altLang="en-US" sz="900" dirty="0" smtClean="0">
                <a:solidFill>
                  <a:schemeClr val="bg1"/>
                </a:solidFill>
              </a:rPr>
              <a:t>年进入</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2017</a:t>
            </a:r>
            <a:r>
              <a:rPr lang="zh-CN" altLang="en-US" sz="900" dirty="0" smtClean="0">
                <a:solidFill>
                  <a:schemeClr val="bg1"/>
                </a:solidFill>
              </a:rPr>
              <a:t>年排名第</a:t>
            </a:r>
            <a:r>
              <a:rPr lang="en-US" altLang="zh-CN" sz="900" dirty="0" smtClean="0">
                <a:solidFill>
                  <a:schemeClr val="bg1"/>
                </a:solidFill>
              </a:rPr>
              <a:t>183</a:t>
            </a:r>
            <a:r>
              <a:rPr lang="zh-CN" altLang="en-US" sz="900" dirty="0" smtClean="0">
                <a:solidFill>
                  <a:schemeClr val="bg1"/>
                </a:solidFill>
              </a:rPr>
              <a:t>位。</a:t>
            </a:r>
            <a:endParaRPr lang="zh-CN" altLang="en-US" sz="900" dirty="0">
              <a:solidFill>
                <a:schemeClr val="bg1"/>
              </a:solidFill>
            </a:endParaRPr>
          </a:p>
        </p:txBody>
      </p:sp>
      <p:sp>
        <p:nvSpPr>
          <p:cNvPr id="18465" name="Rectangle 33"/>
          <p:cNvSpPr>
            <a:spLocks noChangeArrowheads="1"/>
          </p:cNvSpPr>
          <p:nvPr/>
        </p:nvSpPr>
        <p:spPr bwMode="auto">
          <a:xfrm>
            <a:off x="5435600" y="3159125"/>
            <a:ext cx="295275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1200" b="1" dirty="0" smtClean="0">
                <a:solidFill>
                  <a:srgbClr val="EF6541"/>
                </a:solidFill>
              </a:rPr>
              <a:t>2016</a:t>
            </a:r>
            <a:r>
              <a:rPr lang="zh-CN" altLang="en-US" sz="1200" b="1" dirty="0" smtClean="0">
                <a:solidFill>
                  <a:srgbClr val="EF6541"/>
                </a:solidFill>
              </a:rPr>
              <a:t>年营收超</a:t>
            </a:r>
            <a:r>
              <a:rPr lang="en-US" altLang="zh-CN" sz="1200" b="1" dirty="0" smtClean="0">
                <a:solidFill>
                  <a:srgbClr val="EF6541"/>
                </a:solidFill>
              </a:rPr>
              <a:t>3300</a:t>
            </a:r>
            <a:r>
              <a:rPr lang="zh-CN" altLang="en-US" sz="1200" b="1" dirty="0" smtClean="0">
                <a:solidFill>
                  <a:srgbClr val="EF6541"/>
                </a:solidFill>
              </a:rPr>
              <a:t>亿，利润超</a:t>
            </a:r>
            <a:r>
              <a:rPr lang="en-US" altLang="zh-CN" sz="1200" b="1" dirty="0" smtClean="0">
                <a:solidFill>
                  <a:srgbClr val="EF6541"/>
                </a:solidFill>
              </a:rPr>
              <a:t>79</a:t>
            </a:r>
            <a:r>
              <a:rPr lang="zh-CN" altLang="en-US" sz="1200" b="1" dirty="0" smtClean="0">
                <a:solidFill>
                  <a:srgbClr val="EF6541"/>
                </a:solidFill>
              </a:rPr>
              <a:t>亿</a:t>
            </a:r>
            <a:endParaRPr lang="zh-CN" altLang="en-US" sz="1200" b="1" dirty="0">
              <a:solidFill>
                <a:srgbClr val="EF6541"/>
              </a:solidFill>
            </a:endParaRPr>
          </a:p>
          <a:p>
            <a:pPr>
              <a:lnSpc>
                <a:spcPct val="120000"/>
              </a:lnSpc>
              <a:buFont typeface="Arial" charset="0"/>
              <a:buNone/>
            </a:pPr>
            <a:r>
              <a:rPr lang="zh-CN" altLang="en-US" sz="900" dirty="0" smtClean="0">
                <a:solidFill>
                  <a:schemeClr val="bg1"/>
                </a:solidFill>
              </a:rPr>
              <a:t>根据</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强的统计数据，正威国际集团</a:t>
            </a:r>
            <a:r>
              <a:rPr lang="en-US" altLang="zh-CN" sz="900" dirty="0" smtClean="0">
                <a:solidFill>
                  <a:schemeClr val="bg1"/>
                </a:solidFill>
              </a:rPr>
              <a:t>2016</a:t>
            </a:r>
            <a:r>
              <a:rPr lang="zh-CN" altLang="en-US" sz="900" dirty="0" smtClean="0">
                <a:solidFill>
                  <a:schemeClr val="bg1"/>
                </a:solidFill>
              </a:rPr>
              <a:t>年营收约为</a:t>
            </a:r>
            <a:r>
              <a:rPr lang="en-US" altLang="zh-CN" sz="900" dirty="0" smtClean="0">
                <a:solidFill>
                  <a:schemeClr val="bg1"/>
                </a:solidFill>
              </a:rPr>
              <a:t>49676.7</a:t>
            </a:r>
            <a:r>
              <a:rPr lang="zh-CN" altLang="en-US" sz="900" dirty="0" smtClean="0">
                <a:solidFill>
                  <a:schemeClr val="bg1"/>
                </a:solidFill>
              </a:rPr>
              <a:t>百万美元，利润约为</a:t>
            </a:r>
            <a:r>
              <a:rPr lang="en-US" altLang="zh-CN" sz="900" dirty="0" smtClean="0">
                <a:solidFill>
                  <a:schemeClr val="bg1"/>
                </a:solidFill>
              </a:rPr>
              <a:t>1199.9</a:t>
            </a:r>
            <a:r>
              <a:rPr lang="zh-CN" altLang="en-US" sz="900" dirty="0" smtClean="0">
                <a:solidFill>
                  <a:schemeClr val="bg1"/>
                </a:solidFill>
              </a:rPr>
              <a:t>百万美元， 净利率约为</a:t>
            </a:r>
            <a:r>
              <a:rPr lang="en-US" altLang="zh-CN" sz="900" dirty="0" smtClean="0">
                <a:solidFill>
                  <a:schemeClr val="bg1"/>
                </a:solidFill>
              </a:rPr>
              <a:t>2.4%</a:t>
            </a:r>
            <a:endParaRPr lang="zh-CN" altLang="en-US" sz="900" dirty="0">
              <a:solidFill>
                <a:schemeClr val="bg1"/>
              </a:solidFill>
            </a:endParaRPr>
          </a:p>
        </p:txBody>
      </p:sp>
      <p:sp>
        <p:nvSpPr>
          <p:cNvPr id="18466" name="Rectangle 34"/>
          <p:cNvSpPr>
            <a:spLocks noChangeArrowheads="1"/>
          </p:cNvSpPr>
          <p:nvPr/>
        </p:nvSpPr>
        <p:spPr bwMode="auto">
          <a:xfrm>
            <a:off x="773113" y="2286000"/>
            <a:ext cx="295275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长期信用等级</a:t>
            </a:r>
            <a:r>
              <a:rPr lang="en-US" altLang="zh-CN" sz="1200" b="1" dirty="0" smtClean="0">
                <a:solidFill>
                  <a:srgbClr val="EF6541"/>
                </a:solidFill>
              </a:rPr>
              <a:t>AA+</a:t>
            </a:r>
          </a:p>
          <a:p>
            <a:pPr algn="r">
              <a:lnSpc>
                <a:spcPct val="120000"/>
              </a:lnSpc>
              <a:buFont typeface="Arial" charset="0"/>
              <a:buNone/>
            </a:pPr>
            <a:r>
              <a:rPr lang="zh-CN" altLang="en-US" sz="900" dirty="0" smtClean="0">
                <a:solidFill>
                  <a:schemeClr val="bg1"/>
                </a:solidFill>
              </a:rPr>
              <a:t>大公自信评定正威集团的长期信用等级为</a:t>
            </a:r>
            <a:r>
              <a:rPr lang="en-US" altLang="zh-CN" sz="900" dirty="0" smtClean="0">
                <a:solidFill>
                  <a:schemeClr val="bg1"/>
                </a:solidFill>
              </a:rPr>
              <a:t>AA+</a:t>
            </a:r>
            <a:endParaRPr lang="zh-CN" altLang="en-US" sz="900" dirty="0">
              <a:solidFill>
                <a:schemeClr val="bg1"/>
              </a:solidFill>
            </a:endParaRPr>
          </a:p>
        </p:txBody>
      </p:sp>
      <p:sp>
        <p:nvSpPr>
          <p:cNvPr id="18467" name="Rectangle 35"/>
          <p:cNvSpPr>
            <a:spLocks noChangeArrowheads="1"/>
          </p:cNvSpPr>
          <p:nvPr/>
        </p:nvSpPr>
        <p:spPr bwMode="auto">
          <a:xfrm>
            <a:off x="773113" y="4056063"/>
            <a:ext cx="29527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有色金属行业三甲</a:t>
            </a:r>
            <a:endParaRPr lang="en-US" altLang="zh-CN" sz="1200" b="1" dirty="0" smtClean="0">
              <a:solidFill>
                <a:srgbClr val="EF6541"/>
              </a:solidFill>
            </a:endParaRPr>
          </a:p>
          <a:p>
            <a:pPr algn="r">
              <a:lnSpc>
                <a:spcPct val="120000"/>
              </a:lnSpc>
              <a:buFont typeface="Arial" charset="0"/>
              <a:buNone/>
            </a:pPr>
            <a:r>
              <a:rPr lang="zh-CN" altLang="en-US" sz="900" dirty="0" smtClean="0">
                <a:solidFill>
                  <a:schemeClr val="bg1"/>
                </a:solidFill>
              </a:rPr>
              <a:t>根据中国企业家协会发布的</a:t>
            </a:r>
            <a:r>
              <a:rPr lang="en-US" altLang="zh-CN" sz="900" dirty="0" smtClean="0">
                <a:solidFill>
                  <a:schemeClr val="bg1"/>
                </a:solidFill>
              </a:rPr>
              <a:t>《2017</a:t>
            </a:r>
            <a:r>
              <a:rPr lang="zh-CN" altLang="en-US" sz="900" dirty="0" smtClean="0">
                <a:solidFill>
                  <a:schemeClr val="bg1"/>
                </a:solidFill>
              </a:rPr>
              <a:t>年中国企业</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和全球制造商集团在今年</a:t>
            </a:r>
            <a:r>
              <a:rPr lang="en-US" altLang="zh-CN" sz="900" dirty="0" smtClean="0">
                <a:solidFill>
                  <a:schemeClr val="bg1"/>
                </a:solidFill>
              </a:rPr>
              <a:t>8</a:t>
            </a:r>
            <a:r>
              <a:rPr lang="zh-CN" altLang="en-US" sz="900" dirty="0" smtClean="0">
                <a:solidFill>
                  <a:schemeClr val="bg1"/>
                </a:solidFill>
              </a:rPr>
              <a:t>月份发布的</a:t>
            </a:r>
            <a:r>
              <a:rPr lang="en-US" altLang="zh-CN" sz="900" dirty="0" smtClean="0">
                <a:solidFill>
                  <a:schemeClr val="bg1"/>
                </a:solidFill>
              </a:rPr>
              <a:t>《</a:t>
            </a:r>
            <a:r>
              <a:rPr lang="zh-CN" altLang="en-US" sz="900" dirty="0" smtClean="0">
                <a:solidFill>
                  <a:schemeClr val="bg1"/>
                </a:solidFill>
              </a:rPr>
              <a:t>全球制造</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中，正威国际集团在有色金属行业企业中与中国五矿</a:t>
            </a:r>
            <a:r>
              <a:rPr lang="zh-CN" altLang="en-US" sz="900" dirty="0" smtClean="0">
                <a:solidFill>
                  <a:schemeClr val="bg1"/>
                </a:solidFill>
              </a:rPr>
              <a:t>、山东魏桥创业集团位列前三。</a:t>
            </a:r>
            <a:endParaRPr lang="zh-CN" altLang="en-US" sz="900" dirty="0">
              <a:solidFill>
                <a:schemeClr val="bg1"/>
              </a:solidFill>
            </a:endParaRPr>
          </a:p>
        </p:txBody>
      </p:sp>
    </p:spTree>
    <p:extLst>
      <p:ext uri="{BB962C8B-B14F-4D97-AF65-F5344CB8AC3E}">
        <p14:creationId xmlns:p14="http://schemas.microsoft.com/office/powerpoint/2010/main" val="577357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3785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主要子公司经营及财务</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419281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涵盖有色金属、金属和非金属新材料、半导体、石材和智能手机等行业的</a:t>
            </a:r>
            <a:r>
              <a:rPr lang="en-US" altLang="zh-CN" sz="800" dirty="0" smtClean="0">
                <a:solidFill>
                  <a:srgbClr val="F0EFEF"/>
                </a:solidFill>
              </a:rPr>
              <a:t>15</a:t>
            </a:r>
            <a:r>
              <a:rPr lang="zh-CN" altLang="en-US" sz="800" dirty="0" smtClean="0">
                <a:solidFill>
                  <a:srgbClr val="F0EFEF"/>
                </a:solidFill>
              </a:rPr>
              <a:t>家主要子公司</a:t>
            </a:r>
            <a:endParaRPr lang="en-US" altLang="zh-CN" sz="800" dirty="0">
              <a:solidFill>
                <a:srgbClr val="F0EFEF"/>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737637467"/>
              </p:ext>
            </p:extLst>
          </p:nvPr>
        </p:nvGraphicFramePr>
        <p:xfrm>
          <a:off x="1043610" y="1130796"/>
          <a:ext cx="6886800" cy="3672408"/>
        </p:xfrm>
        <a:graphic>
          <a:graphicData uri="http://schemas.openxmlformats.org/drawingml/2006/table">
            <a:tbl>
              <a:tblPr firstRow="1" bandRow="1">
                <a:tableStyleId>{3C2FFA5D-87B4-456A-9821-1D502468CF0F}</a:tableStyleId>
              </a:tblPr>
              <a:tblGrid>
                <a:gridCol w="1147800"/>
                <a:gridCol w="1147800"/>
                <a:gridCol w="1147800"/>
                <a:gridCol w="1147800"/>
                <a:gridCol w="1147800"/>
                <a:gridCol w="1147800"/>
              </a:tblGrid>
              <a:tr h="459051">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59051">
                <a:tc>
                  <a:txBody>
                    <a:bodyPr/>
                    <a:lstStyle/>
                    <a:p>
                      <a:pPr algn="ctr"/>
                      <a:r>
                        <a:rPr lang="zh-CN" altLang="en-US" sz="1000" dirty="0" smtClean="0"/>
                        <a:t>全威（铜陵）铜业科技有限公司</a:t>
                      </a:r>
                      <a:endParaRPr lang="zh-CN" altLang="en-US" sz="1000" dirty="0"/>
                    </a:p>
                  </a:txBody>
                  <a:tcPr anchor="ctr">
                    <a:solidFill>
                      <a:schemeClr val="bg1"/>
                    </a:solidFill>
                  </a:tcPr>
                </a:tc>
                <a:tc>
                  <a:txBody>
                    <a:bodyPr/>
                    <a:lstStyle/>
                    <a:p>
                      <a:pPr algn="ctr"/>
                      <a:r>
                        <a:rPr lang="zh-CN" altLang="en-US" sz="1000" dirty="0" smtClean="0"/>
                        <a:t>安徽省铜陵市</a:t>
                      </a:r>
                      <a:endParaRPr lang="zh-CN" altLang="en-US" sz="1000" dirty="0"/>
                    </a:p>
                  </a:txBody>
                  <a:tcPr anchor="ctr">
                    <a:solidFill>
                      <a:schemeClr val="bg1"/>
                    </a:solidFill>
                  </a:tcPr>
                </a:tc>
                <a:tc>
                  <a:txBody>
                    <a:bodyPr/>
                    <a:lstStyle/>
                    <a:p>
                      <a:pPr algn="ctr"/>
                      <a:r>
                        <a:rPr lang="zh-CN" altLang="en-US" sz="1000" dirty="0" smtClean="0"/>
                        <a:t>铜加工板块重要子公司</a:t>
                      </a:r>
                      <a:endParaRPr lang="zh-CN" altLang="en-US" sz="1000" dirty="0"/>
                    </a:p>
                  </a:txBody>
                  <a:tcPr anchor="ctr">
                    <a:solidFill>
                      <a:schemeClr val="bg1"/>
                    </a:solidFill>
                  </a:tcPr>
                </a:tc>
                <a:tc>
                  <a:txBody>
                    <a:bodyPr/>
                    <a:lstStyle/>
                    <a:p>
                      <a:pPr algn="ctr"/>
                      <a:r>
                        <a:rPr lang="en-US" altLang="zh-CN" sz="1000" dirty="0" smtClean="0"/>
                        <a:t>722,931.90</a:t>
                      </a:r>
                      <a:endParaRPr lang="zh-CN" altLang="en-US" sz="1000" dirty="0"/>
                    </a:p>
                  </a:txBody>
                  <a:tcPr anchor="ctr">
                    <a:solidFill>
                      <a:schemeClr val="bg1"/>
                    </a:solidFill>
                  </a:tcPr>
                </a:tc>
                <a:tc>
                  <a:txBody>
                    <a:bodyPr/>
                    <a:lstStyle/>
                    <a:p>
                      <a:pPr algn="ctr"/>
                      <a:r>
                        <a:rPr lang="en-US" altLang="zh-CN" sz="1000" dirty="0" smtClean="0"/>
                        <a:t>1,199,853.21</a:t>
                      </a:r>
                      <a:endParaRPr lang="zh-CN" altLang="en-US" sz="1000" dirty="0"/>
                    </a:p>
                  </a:txBody>
                  <a:tcPr anchor="ctr">
                    <a:solidFill>
                      <a:schemeClr val="bg1"/>
                    </a:solidFill>
                  </a:tcPr>
                </a:tc>
                <a:tc>
                  <a:txBody>
                    <a:bodyPr/>
                    <a:lstStyle/>
                    <a:p>
                      <a:pPr algn="ctr"/>
                      <a:r>
                        <a:rPr lang="en-US" altLang="zh-CN" sz="1000" dirty="0" smtClean="0"/>
                        <a:t>15,612.78</a:t>
                      </a:r>
                      <a:endParaRPr lang="zh-CN" altLang="en-US" sz="1000" dirty="0"/>
                    </a:p>
                  </a:txBody>
                  <a:tcPr anchor="ctr">
                    <a:solidFill>
                      <a:schemeClr val="bg1"/>
                    </a:solidFill>
                  </a:tcPr>
                </a:tc>
              </a:tr>
              <a:tr h="459051">
                <a:tc>
                  <a:txBody>
                    <a:bodyPr/>
                    <a:lstStyle/>
                    <a:p>
                      <a:pPr algn="ctr"/>
                      <a:r>
                        <a:rPr lang="zh-CN" altLang="en-US" sz="1000" dirty="0" smtClean="0"/>
                        <a:t>中铜矿业资源有限公司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铜贸易板块的重要子公司</a:t>
                      </a:r>
                      <a:endParaRPr lang="zh-CN" altLang="en-US" sz="1000" dirty="0"/>
                    </a:p>
                  </a:txBody>
                  <a:tcPr anchor="ctr">
                    <a:solidFill>
                      <a:schemeClr val="bg1"/>
                    </a:solidFill>
                  </a:tcPr>
                </a:tc>
                <a:tc>
                  <a:txBody>
                    <a:bodyPr/>
                    <a:lstStyle/>
                    <a:p>
                      <a:pPr algn="ctr"/>
                      <a:r>
                        <a:rPr lang="en-US" altLang="zh-CN" sz="1000" dirty="0" smtClean="0"/>
                        <a:t>138,877.07</a:t>
                      </a:r>
                      <a:endParaRPr lang="zh-CN" altLang="en-US" sz="1000" dirty="0"/>
                    </a:p>
                  </a:txBody>
                  <a:tcPr anchor="ctr">
                    <a:solidFill>
                      <a:schemeClr val="bg1"/>
                    </a:solidFill>
                  </a:tcPr>
                </a:tc>
                <a:tc>
                  <a:txBody>
                    <a:bodyPr/>
                    <a:lstStyle/>
                    <a:p>
                      <a:pPr algn="ctr"/>
                      <a:r>
                        <a:rPr lang="en-US" altLang="zh-CN" sz="1000" dirty="0" smtClean="0"/>
                        <a:t>1,608,453.60</a:t>
                      </a:r>
                      <a:endParaRPr lang="zh-CN" altLang="en-US" sz="1000" dirty="0"/>
                    </a:p>
                  </a:txBody>
                  <a:tcPr anchor="ctr">
                    <a:solidFill>
                      <a:schemeClr val="bg1"/>
                    </a:solidFill>
                  </a:tcPr>
                </a:tc>
                <a:tc>
                  <a:txBody>
                    <a:bodyPr/>
                    <a:lstStyle/>
                    <a:p>
                      <a:pPr algn="ctr"/>
                      <a:r>
                        <a:rPr lang="en-US" altLang="zh-CN" sz="1000" dirty="0" smtClean="0"/>
                        <a:t>4,666.81</a:t>
                      </a:r>
                      <a:endParaRPr lang="zh-CN" altLang="en-US" sz="1000" dirty="0"/>
                    </a:p>
                  </a:txBody>
                  <a:tcPr anchor="ctr">
                    <a:solidFill>
                      <a:schemeClr val="bg1"/>
                    </a:solidFill>
                  </a:tcPr>
                </a:tc>
              </a:tr>
              <a:tr h="459051">
                <a:tc>
                  <a:txBody>
                    <a:bodyPr/>
                    <a:lstStyle/>
                    <a:p>
                      <a:pPr algn="ctr"/>
                      <a:r>
                        <a:rPr lang="zh-CN" altLang="en-US" sz="1000" dirty="0" smtClean="0"/>
                        <a:t>深圳市诚威新材料有限公司</a:t>
                      </a:r>
                      <a:endParaRPr lang="zh-CN" altLang="en-US" sz="1000" dirty="0"/>
                    </a:p>
                  </a:txBody>
                  <a:tcPr anchor="ctr">
                    <a:solidFill>
                      <a:schemeClr val="bg1"/>
                    </a:solidFill>
                  </a:tcPr>
                </a:tc>
                <a:tc>
                  <a:txBody>
                    <a:bodyPr/>
                    <a:lstStyle/>
                    <a:p>
                      <a:pPr algn="ctr"/>
                      <a:r>
                        <a:rPr lang="zh-CN" altLang="en-US" sz="1000" dirty="0" smtClean="0"/>
                        <a:t>深圳市光明新区</a:t>
                      </a:r>
                      <a:endParaRPr lang="zh-CN" altLang="en-US" sz="1000" dirty="0"/>
                    </a:p>
                  </a:txBody>
                  <a:tcPr anchor="ctr">
                    <a:solidFill>
                      <a:schemeClr val="bg1"/>
                    </a:solidFill>
                  </a:tcPr>
                </a:tc>
                <a:tc>
                  <a:txBody>
                    <a:bodyPr/>
                    <a:lstStyle/>
                    <a:p>
                      <a:pPr algn="ctr"/>
                      <a:r>
                        <a:rPr lang="zh-CN" altLang="en-US" sz="1000" dirty="0" smtClean="0"/>
                        <a:t>铜加工板块的重要子公司</a:t>
                      </a:r>
                      <a:endParaRPr lang="zh-CN" altLang="en-US" sz="1000" dirty="0"/>
                    </a:p>
                  </a:txBody>
                  <a:tcPr anchor="ctr">
                    <a:solidFill>
                      <a:schemeClr val="bg1"/>
                    </a:solidFill>
                  </a:tcPr>
                </a:tc>
                <a:tc>
                  <a:txBody>
                    <a:bodyPr/>
                    <a:lstStyle/>
                    <a:p>
                      <a:pPr algn="ctr"/>
                      <a:r>
                        <a:rPr lang="en-US" altLang="zh-CN" sz="1000" dirty="0" smtClean="0"/>
                        <a:t>552,587.31</a:t>
                      </a:r>
                      <a:endParaRPr lang="zh-CN" altLang="en-US" sz="1000" dirty="0"/>
                    </a:p>
                  </a:txBody>
                  <a:tcPr anchor="ctr">
                    <a:solidFill>
                      <a:schemeClr val="bg1"/>
                    </a:solidFill>
                  </a:tcPr>
                </a:tc>
                <a:tc>
                  <a:txBody>
                    <a:bodyPr/>
                    <a:lstStyle/>
                    <a:p>
                      <a:pPr algn="ctr"/>
                      <a:r>
                        <a:rPr lang="en-US" altLang="zh-CN" sz="1000" dirty="0" smtClean="0"/>
                        <a:t>461,215.78</a:t>
                      </a:r>
                      <a:endParaRPr lang="zh-CN" altLang="en-US" sz="1000" dirty="0"/>
                    </a:p>
                  </a:txBody>
                  <a:tcPr anchor="ctr">
                    <a:solidFill>
                      <a:schemeClr val="bg1"/>
                    </a:solidFill>
                  </a:tcPr>
                </a:tc>
                <a:tc>
                  <a:txBody>
                    <a:bodyPr/>
                    <a:lstStyle/>
                    <a:p>
                      <a:pPr algn="ctr"/>
                      <a:r>
                        <a:rPr lang="en-US" altLang="zh-CN" sz="1000" dirty="0" smtClean="0"/>
                        <a:t>18,613.40</a:t>
                      </a:r>
                      <a:endParaRPr lang="zh-CN" altLang="en-US" sz="1000" dirty="0"/>
                    </a:p>
                  </a:txBody>
                  <a:tcPr anchor="ctr">
                    <a:solidFill>
                      <a:schemeClr val="bg1"/>
                    </a:solidFill>
                  </a:tcPr>
                </a:tc>
              </a:tr>
              <a:tr h="459051">
                <a:tc>
                  <a:txBody>
                    <a:bodyPr/>
                    <a:lstStyle/>
                    <a:p>
                      <a:pPr algn="ctr"/>
                      <a:r>
                        <a:rPr lang="zh-CN" altLang="en-US" sz="1000" dirty="0" smtClean="0"/>
                        <a:t>安庆汉玉石材有限公司</a:t>
                      </a:r>
                      <a:endParaRPr lang="zh-CN" altLang="en-US" sz="1000" dirty="0"/>
                    </a:p>
                  </a:txBody>
                  <a:tcPr anchor="ctr">
                    <a:solidFill>
                      <a:schemeClr val="bg1"/>
                    </a:solidFill>
                  </a:tcPr>
                </a:tc>
                <a:tc>
                  <a:txBody>
                    <a:bodyPr/>
                    <a:lstStyle/>
                    <a:p>
                      <a:pPr algn="ctr"/>
                      <a:r>
                        <a:rPr lang="zh-CN" altLang="en-US" sz="1000" dirty="0" smtClean="0"/>
                        <a:t>安徽省安庆市</a:t>
                      </a:r>
                      <a:endParaRPr lang="zh-CN" altLang="en-US" sz="1000" dirty="0"/>
                    </a:p>
                  </a:txBody>
                  <a:tcPr anchor="ctr">
                    <a:solidFill>
                      <a:schemeClr val="bg1"/>
                    </a:solidFill>
                  </a:tcPr>
                </a:tc>
                <a:tc>
                  <a:txBody>
                    <a:bodyPr/>
                    <a:lstStyle/>
                    <a:p>
                      <a:pPr algn="ctr"/>
                      <a:r>
                        <a:rPr lang="zh-CN" altLang="en-US" sz="1000" dirty="0" smtClean="0"/>
                        <a:t>汉玉板块重要子公司</a:t>
                      </a:r>
                      <a:endParaRPr lang="zh-CN" altLang="en-US" sz="1000" dirty="0"/>
                    </a:p>
                  </a:txBody>
                  <a:tcPr anchor="ctr">
                    <a:solidFill>
                      <a:schemeClr val="bg1"/>
                    </a:solidFill>
                  </a:tcPr>
                </a:tc>
                <a:tc>
                  <a:txBody>
                    <a:bodyPr/>
                    <a:lstStyle/>
                    <a:p>
                      <a:pPr algn="ctr"/>
                      <a:r>
                        <a:rPr lang="en-US" altLang="zh-CN" sz="1000" dirty="0" smtClean="0"/>
                        <a:t>1,481,018.86</a:t>
                      </a:r>
                      <a:endParaRPr lang="zh-CN" altLang="en-US" sz="1000" dirty="0"/>
                    </a:p>
                  </a:txBody>
                  <a:tcPr anchor="ctr">
                    <a:solidFill>
                      <a:schemeClr val="bg1"/>
                    </a:solidFill>
                  </a:tcPr>
                </a:tc>
                <a:tc>
                  <a:txBody>
                    <a:bodyPr/>
                    <a:lstStyle/>
                    <a:p>
                      <a:pPr algn="ctr"/>
                      <a:r>
                        <a:rPr lang="en-US" altLang="zh-CN" sz="1000" dirty="0" smtClean="0"/>
                        <a:t>53,679.51</a:t>
                      </a:r>
                      <a:endParaRPr lang="zh-CN" altLang="en-US" sz="1000" dirty="0"/>
                    </a:p>
                  </a:txBody>
                  <a:tcPr anchor="ctr">
                    <a:solidFill>
                      <a:schemeClr val="bg1"/>
                    </a:solidFill>
                  </a:tcPr>
                </a:tc>
                <a:tc>
                  <a:txBody>
                    <a:bodyPr/>
                    <a:lstStyle/>
                    <a:p>
                      <a:pPr algn="ctr"/>
                      <a:r>
                        <a:rPr lang="en-US" altLang="zh-CN" sz="1000" dirty="0" smtClean="0"/>
                        <a:t>9,218.35</a:t>
                      </a:r>
                      <a:endParaRPr lang="zh-CN" altLang="en-US" sz="1000" dirty="0"/>
                    </a:p>
                  </a:txBody>
                  <a:tcPr anchor="ctr">
                    <a:solidFill>
                      <a:schemeClr val="bg1"/>
                    </a:solidFill>
                  </a:tcPr>
                </a:tc>
              </a:tr>
              <a:tr h="459051">
                <a:tc>
                  <a:txBody>
                    <a:bodyPr/>
                    <a:lstStyle/>
                    <a:p>
                      <a:pPr algn="ctr"/>
                      <a:r>
                        <a:rPr lang="zh-CN" altLang="en-US" sz="1000" dirty="0" smtClean="0"/>
                        <a:t>宏威高新材料有限公司</a:t>
                      </a:r>
                      <a:endParaRPr lang="zh-CN" altLang="en-US" sz="1000" dirty="0"/>
                    </a:p>
                  </a:txBody>
                  <a:tcPr anchor="ctr">
                    <a:solidFill>
                      <a:schemeClr val="bg1"/>
                    </a:solidFill>
                  </a:tcPr>
                </a:tc>
                <a:tc>
                  <a:txBody>
                    <a:bodyPr/>
                    <a:lstStyle/>
                    <a:p>
                      <a:pPr algn="ctr"/>
                      <a:r>
                        <a:rPr lang="zh-CN" altLang="en-US" sz="1000" dirty="0" smtClean="0"/>
                        <a:t>四川省广安市</a:t>
                      </a:r>
                      <a:endParaRPr lang="zh-CN" altLang="en-US" sz="1000" dirty="0"/>
                    </a:p>
                  </a:txBody>
                  <a:tcPr anchor="ctr">
                    <a:solidFill>
                      <a:schemeClr val="bg1"/>
                    </a:solidFill>
                  </a:tcPr>
                </a:tc>
                <a:tc>
                  <a:txBody>
                    <a:bodyPr/>
                    <a:lstStyle/>
                    <a:p>
                      <a:pPr algn="ctr"/>
                      <a:r>
                        <a:rPr lang="zh-CN" altLang="en-US" sz="1000" dirty="0" smtClean="0"/>
                        <a:t>新材料板块重要子公司</a:t>
                      </a:r>
                      <a:endParaRPr lang="zh-CN" altLang="en-US" sz="1000" dirty="0"/>
                    </a:p>
                  </a:txBody>
                  <a:tcPr anchor="ctr">
                    <a:solidFill>
                      <a:schemeClr val="bg1"/>
                    </a:solidFill>
                  </a:tcPr>
                </a:tc>
                <a:tc>
                  <a:txBody>
                    <a:bodyPr/>
                    <a:lstStyle/>
                    <a:p>
                      <a:pPr algn="ctr"/>
                      <a:r>
                        <a:rPr lang="en-US" altLang="zh-CN" sz="1000" dirty="0" smtClean="0"/>
                        <a:t>73,747.88</a:t>
                      </a:r>
                      <a:endParaRPr lang="zh-CN" altLang="en-US" sz="1000" dirty="0"/>
                    </a:p>
                  </a:txBody>
                  <a:tcPr anchor="ctr">
                    <a:solidFill>
                      <a:schemeClr val="bg1"/>
                    </a:solidFill>
                  </a:tcPr>
                </a:tc>
                <a:tc>
                  <a:txBody>
                    <a:bodyPr/>
                    <a:lstStyle/>
                    <a:p>
                      <a:pPr algn="ctr"/>
                      <a:r>
                        <a:rPr lang="en-US" altLang="zh-CN" sz="1000" dirty="0" smtClean="0"/>
                        <a:t>74,585.84</a:t>
                      </a:r>
                      <a:endParaRPr lang="zh-CN" altLang="en-US" sz="1000" dirty="0"/>
                    </a:p>
                  </a:txBody>
                  <a:tcPr anchor="ctr">
                    <a:solidFill>
                      <a:schemeClr val="bg1"/>
                    </a:solidFill>
                  </a:tcPr>
                </a:tc>
                <a:tc>
                  <a:txBody>
                    <a:bodyPr/>
                    <a:lstStyle/>
                    <a:p>
                      <a:pPr algn="ctr"/>
                      <a:r>
                        <a:rPr lang="en-US" altLang="zh-CN" sz="1000" dirty="0" smtClean="0"/>
                        <a:t>-251.2</a:t>
                      </a:r>
                      <a:endParaRPr lang="zh-CN" altLang="en-US" sz="1000" dirty="0"/>
                    </a:p>
                  </a:txBody>
                  <a:tcPr anchor="ctr">
                    <a:solidFill>
                      <a:schemeClr val="bg1"/>
                    </a:solidFill>
                  </a:tcPr>
                </a:tc>
              </a:tr>
              <a:tr h="459051">
                <a:tc>
                  <a:txBody>
                    <a:bodyPr/>
                    <a:lstStyle/>
                    <a:p>
                      <a:pPr algn="ctr"/>
                      <a:r>
                        <a:rPr lang="zh-CN" altLang="en-US" sz="1000" dirty="0" smtClean="0"/>
                        <a:t>正威半导体有限公司</a:t>
                      </a:r>
                      <a:endParaRPr lang="zh-CN" altLang="en-US" sz="1000" dirty="0"/>
                    </a:p>
                  </a:txBody>
                  <a:tcPr anchor="ctr">
                    <a:solidFill>
                      <a:schemeClr val="bg1"/>
                    </a:solidFill>
                  </a:tcPr>
                </a:tc>
                <a:tc>
                  <a:txBody>
                    <a:bodyPr/>
                    <a:lstStyle/>
                    <a:p>
                      <a:pPr algn="ctr"/>
                      <a:r>
                        <a:rPr lang="zh-CN" altLang="en-US" sz="1000" dirty="0" smtClean="0"/>
                        <a:t>安徽省池州市</a:t>
                      </a:r>
                      <a:endParaRPr lang="zh-CN" altLang="en-US" sz="1000" dirty="0"/>
                    </a:p>
                  </a:txBody>
                  <a:tcPr anchor="ctr">
                    <a:solidFill>
                      <a:schemeClr val="bg1"/>
                    </a:solidFill>
                  </a:tcPr>
                </a:tc>
                <a:tc>
                  <a:txBody>
                    <a:bodyPr/>
                    <a:lstStyle/>
                    <a:p>
                      <a:pPr algn="ctr"/>
                      <a:r>
                        <a:rPr lang="zh-CN" altLang="en-US" sz="1000" dirty="0" smtClean="0"/>
                        <a:t>半导体板块重要子公司</a:t>
                      </a:r>
                      <a:endParaRPr lang="zh-CN" altLang="en-US" sz="1000" dirty="0"/>
                    </a:p>
                  </a:txBody>
                  <a:tcPr anchor="ctr">
                    <a:solidFill>
                      <a:schemeClr val="bg1"/>
                    </a:solidFill>
                  </a:tcPr>
                </a:tc>
                <a:tc>
                  <a:txBody>
                    <a:bodyPr/>
                    <a:lstStyle/>
                    <a:p>
                      <a:pPr algn="ctr"/>
                      <a:r>
                        <a:rPr lang="en-US" altLang="zh-CN" sz="1000" dirty="0" smtClean="0"/>
                        <a:t>133,647.15</a:t>
                      </a:r>
                      <a:endParaRPr lang="zh-CN" altLang="en-US" sz="1000" dirty="0"/>
                    </a:p>
                  </a:txBody>
                  <a:tcPr anchor="ctr">
                    <a:solidFill>
                      <a:schemeClr val="bg1"/>
                    </a:solidFill>
                  </a:tcPr>
                </a:tc>
                <a:tc>
                  <a:txBody>
                    <a:bodyPr/>
                    <a:lstStyle/>
                    <a:p>
                      <a:pPr algn="ctr"/>
                      <a:r>
                        <a:rPr lang="en-US" altLang="zh-CN" sz="1000" dirty="0" smtClean="0"/>
                        <a:t>0</a:t>
                      </a:r>
                      <a:endParaRPr lang="zh-CN" altLang="en-US" sz="1000" dirty="0"/>
                    </a:p>
                  </a:txBody>
                  <a:tcPr anchor="ctr">
                    <a:solidFill>
                      <a:schemeClr val="bg1"/>
                    </a:solidFill>
                  </a:tcPr>
                </a:tc>
                <a:tc>
                  <a:txBody>
                    <a:bodyPr/>
                    <a:lstStyle/>
                    <a:p>
                      <a:pPr algn="ctr"/>
                      <a:r>
                        <a:rPr lang="en-US" altLang="zh-CN" sz="1000" dirty="0" smtClean="0"/>
                        <a:t>240.17</a:t>
                      </a:r>
                      <a:endParaRPr lang="zh-CN" altLang="en-US" sz="1000" dirty="0"/>
                    </a:p>
                  </a:txBody>
                  <a:tcPr anchor="ctr">
                    <a:solidFill>
                      <a:schemeClr val="bg1"/>
                    </a:solidFill>
                  </a:tcPr>
                </a:tc>
              </a:tr>
              <a:tr h="459051">
                <a:tc>
                  <a:txBody>
                    <a:bodyPr/>
                    <a:lstStyle/>
                    <a:p>
                      <a:pPr algn="ctr"/>
                      <a:r>
                        <a:rPr lang="zh-CN" altLang="en-US" sz="1000" dirty="0" smtClean="0"/>
                        <a:t>华威聚酰亚胺有限责任公司</a:t>
                      </a:r>
                      <a:endParaRPr lang="zh-CN" altLang="en-US" sz="1000" dirty="0"/>
                    </a:p>
                  </a:txBody>
                  <a:tcPr anchor="ctr">
                    <a:solidFill>
                      <a:schemeClr val="bg1"/>
                    </a:solidFill>
                  </a:tcPr>
                </a:tc>
                <a:tc>
                  <a:txBody>
                    <a:bodyPr/>
                    <a:lstStyle/>
                    <a:p>
                      <a:pPr algn="ctr"/>
                      <a:r>
                        <a:rPr lang="zh-CN" altLang="en-US" sz="1000" dirty="0" smtClean="0"/>
                        <a:t>辽宁省营口仙人岛</a:t>
                      </a:r>
                      <a:endParaRPr lang="zh-CN" altLang="en-US" sz="1000" dirty="0"/>
                    </a:p>
                  </a:txBody>
                  <a:tcPr anchor="ctr">
                    <a:solidFill>
                      <a:schemeClr val="bg1"/>
                    </a:solidFill>
                  </a:tcPr>
                </a:tc>
                <a:tc>
                  <a:txBody>
                    <a:bodyPr/>
                    <a:lstStyle/>
                    <a:p>
                      <a:pPr algn="ctr"/>
                      <a:r>
                        <a:rPr lang="zh-CN" altLang="en-US" sz="1000" dirty="0" smtClean="0"/>
                        <a:t>新材料板块</a:t>
                      </a:r>
                      <a:endParaRPr lang="zh-CN" altLang="en-US" sz="1000" dirty="0"/>
                    </a:p>
                  </a:txBody>
                  <a:tcPr anchor="ctr">
                    <a:solidFill>
                      <a:schemeClr val="bg1"/>
                    </a:solidFill>
                  </a:tcPr>
                </a:tc>
                <a:tc>
                  <a:txBody>
                    <a:bodyPr/>
                    <a:lstStyle/>
                    <a:p>
                      <a:pPr algn="ctr"/>
                      <a:r>
                        <a:rPr lang="en-US" altLang="zh-CN" sz="1000" dirty="0" smtClean="0"/>
                        <a:t>108,796.87</a:t>
                      </a:r>
                      <a:endParaRPr lang="zh-CN" altLang="en-US" sz="1000" dirty="0"/>
                    </a:p>
                  </a:txBody>
                  <a:tcPr anchor="ctr">
                    <a:solidFill>
                      <a:schemeClr val="bg1"/>
                    </a:solidFill>
                  </a:tcPr>
                </a:tc>
                <a:tc>
                  <a:txBody>
                    <a:bodyPr/>
                    <a:lstStyle/>
                    <a:p>
                      <a:pPr algn="ctr"/>
                      <a:r>
                        <a:rPr lang="en-US" altLang="zh-CN" sz="1000" dirty="0" smtClean="0"/>
                        <a:t>1,100.39</a:t>
                      </a:r>
                      <a:endParaRPr lang="zh-CN" altLang="en-US" sz="1000" dirty="0"/>
                    </a:p>
                  </a:txBody>
                  <a:tcPr anchor="ctr">
                    <a:solidFill>
                      <a:schemeClr val="bg1"/>
                    </a:solidFill>
                  </a:tcPr>
                </a:tc>
                <a:tc>
                  <a:txBody>
                    <a:bodyPr/>
                    <a:lstStyle/>
                    <a:p>
                      <a:pPr algn="ctr"/>
                      <a:r>
                        <a:rPr lang="en-US" altLang="zh-CN" sz="1000" dirty="0" smtClean="0"/>
                        <a:t>-152.94</a:t>
                      </a:r>
                      <a:endParaRPr lang="zh-CN" altLang="en-US" sz="1000" dirty="0"/>
                    </a:p>
                  </a:txBody>
                  <a:tcPr anchor="ctr">
                    <a:solidFill>
                      <a:schemeClr val="bg1"/>
                    </a:solidFill>
                  </a:tcPr>
                </a:tc>
              </a:tr>
            </a:tbl>
          </a:graphicData>
        </a:graphic>
      </p:graphicFrame>
    </p:spTree>
    <p:extLst>
      <p:ext uri="{BB962C8B-B14F-4D97-AF65-F5344CB8AC3E}">
        <p14:creationId xmlns:p14="http://schemas.microsoft.com/office/powerpoint/2010/main" val="1948979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42269235"/>
              </p:ext>
            </p:extLst>
          </p:nvPr>
        </p:nvGraphicFramePr>
        <p:xfrm>
          <a:off x="1043608" y="554732"/>
          <a:ext cx="6888090" cy="4221048"/>
        </p:xfrm>
        <a:graphic>
          <a:graphicData uri="http://schemas.openxmlformats.org/drawingml/2006/table">
            <a:tbl>
              <a:tblPr firstRow="1" bandRow="1">
                <a:tableStyleId>{3C2FFA5D-87B4-456A-9821-1D502468CF0F}</a:tableStyleId>
              </a:tblPr>
              <a:tblGrid>
                <a:gridCol w="1148015"/>
                <a:gridCol w="1148015"/>
                <a:gridCol w="1148015"/>
                <a:gridCol w="1148015"/>
                <a:gridCol w="1148015"/>
                <a:gridCol w="1148015"/>
              </a:tblGrid>
              <a:tr h="459051">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59051">
                <a:tc>
                  <a:txBody>
                    <a:bodyPr/>
                    <a:lstStyle/>
                    <a:p>
                      <a:pPr algn="ctr"/>
                      <a:r>
                        <a:rPr lang="zh-CN" altLang="en-US" sz="1000" dirty="0" smtClean="0"/>
                        <a:t>正威（甘肃）铜业科技有限公司</a:t>
                      </a:r>
                      <a:endParaRPr lang="zh-CN" altLang="en-US" sz="1000" dirty="0"/>
                    </a:p>
                  </a:txBody>
                  <a:tcPr anchor="ctr">
                    <a:solidFill>
                      <a:schemeClr val="bg1"/>
                    </a:solidFill>
                  </a:tcPr>
                </a:tc>
                <a:tc>
                  <a:txBody>
                    <a:bodyPr/>
                    <a:lstStyle/>
                    <a:p>
                      <a:pPr algn="ctr"/>
                      <a:r>
                        <a:rPr lang="zh-CN" altLang="en-US" sz="1000" dirty="0" smtClean="0"/>
                        <a:t>甘肃省兰州新区</a:t>
                      </a:r>
                      <a:endParaRPr lang="zh-CN" altLang="en-US" sz="1000" dirty="0"/>
                    </a:p>
                  </a:txBody>
                  <a:tcPr anchor="ctr">
                    <a:solidFill>
                      <a:schemeClr val="bg1"/>
                    </a:solidFill>
                  </a:tcPr>
                </a:tc>
                <a:tc>
                  <a:txBody>
                    <a:bodyPr/>
                    <a:lstStyle/>
                    <a:p>
                      <a:pPr algn="ctr"/>
                      <a:r>
                        <a:rPr lang="zh-CN" altLang="en-US" sz="1000" dirty="0" smtClean="0"/>
                        <a:t>西北区重要子公司</a:t>
                      </a:r>
                      <a:endParaRPr lang="zh-CN" altLang="en-US" sz="1000" dirty="0"/>
                    </a:p>
                  </a:txBody>
                  <a:tcPr anchor="ctr">
                    <a:solidFill>
                      <a:schemeClr val="bg1"/>
                    </a:solidFill>
                  </a:tcPr>
                </a:tc>
                <a:tc>
                  <a:txBody>
                    <a:bodyPr/>
                    <a:lstStyle/>
                    <a:p>
                      <a:pPr algn="ctr"/>
                      <a:r>
                        <a:rPr lang="en-US" altLang="zh-CN" sz="1000" dirty="0" smtClean="0"/>
                        <a:t>402,308.92</a:t>
                      </a:r>
                      <a:endParaRPr lang="zh-CN" altLang="en-US" sz="1000" dirty="0"/>
                    </a:p>
                  </a:txBody>
                  <a:tcPr anchor="ctr">
                    <a:solidFill>
                      <a:schemeClr val="bg1"/>
                    </a:solidFill>
                  </a:tcPr>
                </a:tc>
                <a:tc>
                  <a:txBody>
                    <a:bodyPr/>
                    <a:lstStyle/>
                    <a:p>
                      <a:pPr algn="ctr"/>
                      <a:r>
                        <a:rPr lang="en-US" altLang="zh-CN" sz="1000" dirty="0" smtClean="0"/>
                        <a:t>226,873.03</a:t>
                      </a:r>
                      <a:endParaRPr lang="zh-CN" altLang="en-US" sz="1000" dirty="0"/>
                    </a:p>
                  </a:txBody>
                  <a:tcPr anchor="ctr">
                    <a:solidFill>
                      <a:schemeClr val="bg1"/>
                    </a:solidFill>
                  </a:tcPr>
                </a:tc>
                <a:tc>
                  <a:txBody>
                    <a:bodyPr/>
                    <a:lstStyle/>
                    <a:p>
                      <a:pPr algn="ctr"/>
                      <a:r>
                        <a:rPr lang="en-US" altLang="zh-CN" sz="1000" dirty="0" smtClean="0"/>
                        <a:t>40,445.22</a:t>
                      </a:r>
                      <a:endParaRPr lang="zh-CN" altLang="en-US" sz="1000" dirty="0"/>
                    </a:p>
                  </a:txBody>
                  <a:tcPr anchor="ctr">
                    <a:solidFill>
                      <a:schemeClr val="bg1"/>
                    </a:solidFill>
                  </a:tcPr>
                </a:tc>
              </a:tr>
              <a:tr h="459051">
                <a:tc>
                  <a:txBody>
                    <a:bodyPr/>
                    <a:lstStyle/>
                    <a:p>
                      <a:pPr algn="ctr"/>
                      <a:r>
                        <a:rPr lang="zh-CN" altLang="en-US" sz="1000" dirty="0" smtClean="0"/>
                        <a:t>全威（上海）有色金属有限公司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有色金属板块重要子公司</a:t>
                      </a:r>
                      <a:endParaRPr lang="zh-CN" altLang="en-US" sz="1000" dirty="0"/>
                    </a:p>
                  </a:txBody>
                  <a:tcPr anchor="ctr">
                    <a:solidFill>
                      <a:schemeClr val="bg1"/>
                    </a:solidFill>
                  </a:tcPr>
                </a:tc>
                <a:tc>
                  <a:txBody>
                    <a:bodyPr/>
                    <a:lstStyle/>
                    <a:p>
                      <a:pPr algn="ctr"/>
                      <a:r>
                        <a:rPr lang="en-US" altLang="zh-CN" sz="1000" dirty="0" smtClean="0"/>
                        <a:t>55,300.83</a:t>
                      </a:r>
                      <a:endParaRPr lang="zh-CN" altLang="en-US" sz="1000" dirty="0"/>
                    </a:p>
                  </a:txBody>
                  <a:tcPr anchor="ctr">
                    <a:solidFill>
                      <a:schemeClr val="bg1"/>
                    </a:solidFill>
                  </a:tcPr>
                </a:tc>
                <a:tc>
                  <a:txBody>
                    <a:bodyPr/>
                    <a:lstStyle/>
                    <a:p>
                      <a:pPr algn="ctr"/>
                      <a:r>
                        <a:rPr lang="en-US" altLang="zh-CN" sz="1000" dirty="0" smtClean="0"/>
                        <a:t>562,535.87</a:t>
                      </a:r>
                      <a:endParaRPr lang="zh-CN" altLang="en-US" sz="1000" dirty="0"/>
                    </a:p>
                  </a:txBody>
                  <a:tcPr anchor="ctr">
                    <a:solidFill>
                      <a:schemeClr val="bg1"/>
                    </a:solidFill>
                  </a:tcPr>
                </a:tc>
                <a:tc>
                  <a:txBody>
                    <a:bodyPr/>
                    <a:lstStyle/>
                    <a:p>
                      <a:pPr algn="ctr"/>
                      <a:r>
                        <a:rPr lang="en-US" altLang="zh-CN" sz="1000" dirty="0" smtClean="0"/>
                        <a:t>1,538.63</a:t>
                      </a:r>
                      <a:endParaRPr lang="zh-CN" altLang="en-US" sz="1000" dirty="0"/>
                    </a:p>
                  </a:txBody>
                  <a:tcPr anchor="ctr">
                    <a:solidFill>
                      <a:schemeClr val="bg1"/>
                    </a:solidFill>
                  </a:tcPr>
                </a:tc>
              </a:tr>
              <a:tr h="459051">
                <a:tc>
                  <a:txBody>
                    <a:bodyPr/>
                    <a:lstStyle/>
                    <a:p>
                      <a:pPr algn="ctr"/>
                      <a:r>
                        <a:rPr lang="zh-CN" altLang="en-US" sz="1000" dirty="0" smtClean="0"/>
                        <a:t>贵州国际商品交易中心有限公司</a:t>
                      </a:r>
                      <a:endParaRPr lang="zh-CN" altLang="en-US" sz="1000" dirty="0"/>
                    </a:p>
                  </a:txBody>
                  <a:tcPr anchor="ctr">
                    <a:solidFill>
                      <a:schemeClr val="bg1"/>
                    </a:solidFill>
                  </a:tcPr>
                </a:tc>
                <a:tc>
                  <a:txBody>
                    <a:bodyPr/>
                    <a:lstStyle/>
                    <a:p>
                      <a:pPr algn="ctr"/>
                      <a:r>
                        <a:rPr lang="zh-CN" altLang="en-US" sz="1000" dirty="0" smtClean="0"/>
                        <a:t>贵州省贵阳市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129,018.98</a:t>
                      </a:r>
                      <a:endParaRPr lang="zh-CN" altLang="en-US" sz="1000" dirty="0"/>
                    </a:p>
                  </a:txBody>
                  <a:tcPr anchor="ctr">
                    <a:solidFill>
                      <a:schemeClr val="bg1"/>
                    </a:solidFill>
                  </a:tcPr>
                </a:tc>
                <a:tc>
                  <a:txBody>
                    <a:bodyPr/>
                    <a:lstStyle/>
                    <a:p>
                      <a:pPr algn="ctr"/>
                      <a:r>
                        <a:rPr lang="en-US" altLang="zh-CN" sz="1000" dirty="0" smtClean="0"/>
                        <a:t>414,628.32</a:t>
                      </a:r>
                      <a:endParaRPr lang="zh-CN" altLang="en-US" sz="1000" dirty="0"/>
                    </a:p>
                  </a:txBody>
                  <a:tcPr anchor="ctr">
                    <a:solidFill>
                      <a:schemeClr val="bg1"/>
                    </a:solidFill>
                  </a:tcPr>
                </a:tc>
                <a:tc>
                  <a:txBody>
                    <a:bodyPr/>
                    <a:lstStyle/>
                    <a:p>
                      <a:pPr algn="ctr"/>
                      <a:r>
                        <a:rPr lang="en-US" altLang="zh-CN" sz="1000" dirty="0" smtClean="0"/>
                        <a:t>350.19</a:t>
                      </a:r>
                      <a:endParaRPr lang="zh-CN" altLang="en-US" sz="1000" dirty="0"/>
                    </a:p>
                  </a:txBody>
                  <a:tcPr anchor="ctr">
                    <a:solidFill>
                      <a:schemeClr val="bg1"/>
                    </a:solidFill>
                  </a:tcPr>
                </a:tc>
              </a:tr>
              <a:tr h="459051">
                <a:tc>
                  <a:txBody>
                    <a:bodyPr/>
                    <a:lstStyle/>
                    <a:p>
                      <a:pPr algn="ctr"/>
                      <a:r>
                        <a:rPr lang="zh-CN" altLang="en-US" sz="1000" dirty="0" smtClean="0"/>
                        <a:t>河南金属交易中心有限公司</a:t>
                      </a:r>
                      <a:endParaRPr lang="zh-CN" altLang="en-US" sz="1000" dirty="0"/>
                    </a:p>
                  </a:txBody>
                  <a:tcPr anchor="ctr">
                    <a:solidFill>
                      <a:schemeClr val="bg1"/>
                    </a:solidFill>
                  </a:tcPr>
                </a:tc>
                <a:tc>
                  <a:txBody>
                    <a:bodyPr/>
                    <a:lstStyle/>
                    <a:p>
                      <a:pPr algn="ctr"/>
                      <a:r>
                        <a:rPr lang="zh-CN" altLang="en-US" sz="1000" dirty="0" smtClean="0"/>
                        <a:t>河南省洛阳市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49,120.60</a:t>
                      </a:r>
                      <a:endParaRPr lang="zh-CN" altLang="en-US" sz="1000" dirty="0"/>
                    </a:p>
                  </a:txBody>
                  <a:tcPr anchor="ctr">
                    <a:solidFill>
                      <a:schemeClr val="bg1"/>
                    </a:solidFill>
                  </a:tcPr>
                </a:tc>
                <a:tc>
                  <a:txBody>
                    <a:bodyPr/>
                    <a:lstStyle/>
                    <a:p>
                      <a:pPr algn="ctr"/>
                      <a:r>
                        <a:rPr lang="en-US" altLang="zh-CN" sz="1000" dirty="0" smtClean="0"/>
                        <a:t>488,526.80</a:t>
                      </a:r>
                      <a:endParaRPr lang="zh-CN" altLang="en-US" sz="1000" dirty="0"/>
                    </a:p>
                  </a:txBody>
                  <a:tcPr anchor="ctr">
                    <a:solidFill>
                      <a:schemeClr val="bg1"/>
                    </a:solidFill>
                  </a:tcPr>
                </a:tc>
                <a:tc>
                  <a:txBody>
                    <a:bodyPr/>
                    <a:lstStyle/>
                    <a:p>
                      <a:pPr algn="ctr"/>
                      <a:r>
                        <a:rPr lang="en-US" altLang="zh-CN" sz="1000" dirty="0" smtClean="0"/>
                        <a:t>568.59</a:t>
                      </a:r>
                      <a:endParaRPr lang="zh-CN" altLang="en-US" sz="1000" dirty="0"/>
                    </a:p>
                  </a:txBody>
                  <a:tcPr anchor="ctr">
                    <a:solidFill>
                      <a:schemeClr val="bg1"/>
                    </a:solidFill>
                  </a:tcPr>
                </a:tc>
              </a:tr>
              <a:tr h="459051">
                <a:tc>
                  <a:txBody>
                    <a:bodyPr/>
                    <a:lstStyle/>
                    <a:p>
                      <a:pPr algn="ctr"/>
                      <a:r>
                        <a:rPr lang="zh-CN" altLang="en-US" sz="1000" dirty="0" smtClean="0"/>
                        <a:t>湖南国际矿产资源交易中心有限公司</a:t>
                      </a:r>
                      <a:endParaRPr lang="zh-CN" altLang="en-US" sz="1000" dirty="0"/>
                    </a:p>
                  </a:txBody>
                  <a:tcPr anchor="ctr">
                    <a:solidFill>
                      <a:schemeClr val="bg1"/>
                    </a:solidFill>
                  </a:tcPr>
                </a:tc>
                <a:tc>
                  <a:txBody>
                    <a:bodyPr/>
                    <a:lstStyle/>
                    <a:p>
                      <a:pPr algn="ctr"/>
                      <a:r>
                        <a:rPr lang="zh-CN" altLang="en-US" sz="1000" dirty="0" smtClean="0"/>
                        <a:t>湖南省郴州市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40,767.80</a:t>
                      </a:r>
                      <a:endParaRPr lang="zh-CN" altLang="en-US" sz="1000" dirty="0"/>
                    </a:p>
                  </a:txBody>
                  <a:tcPr anchor="ctr">
                    <a:solidFill>
                      <a:schemeClr val="bg1"/>
                    </a:solidFill>
                  </a:tcPr>
                </a:tc>
                <a:tc>
                  <a:txBody>
                    <a:bodyPr/>
                    <a:lstStyle/>
                    <a:p>
                      <a:pPr algn="ctr"/>
                      <a:r>
                        <a:rPr lang="en-US" altLang="zh-CN" sz="1000" dirty="0" smtClean="0"/>
                        <a:t>32,422.27</a:t>
                      </a:r>
                      <a:endParaRPr lang="zh-CN" altLang="en-US" sz="1000" dirty="0"/>
                    </a:p>
                  </a:txBody>
                  <a:tcPr anchor="ctr">
                    <a:solidFill>
                      <a:schemeClr val="bg1"/>
                    </a:solidFill>
                  </a:tcPr>
                </a:tc>
                <a:tc>
                  <a:txBody>
                    <a:bodyPr/>
                    <a:lstStyle/>
                    <a:p>
                      <a:pPr algn="ctr"/>
                      <a:r>
                        <a:rPr lang="en-US" altLang="zh-CN" sz="1000" dirty="0" smtClean="0"/>
                        <a:t>172.39</a:t>
                      </a:r>
                      <a:endParaRPr lang="zh-CN" altLang="en-US" sz="1000" dirty="0"/>
                    </a:p>
                  </a:txBody>
                  <a:tcPr anchor="ctr">
                    <a:solidFill>
                      <a:schemeClr val="bg1"/>
                    </a:solidFill>
                  </a:tcPr>
                </a:tc>
              </a:tr>
              <a:tr h="459051">
                <a:tc>
                  <a:txBody>
                    <a:bodyPr/>
                    <a:lstStyle/>
                    <a:p>
                      <a:pPr algn="ctr"/>
                      <a:r>
                        <a:rPr lang="zh-CN" altLang="en-US" sz="1000" dirty="0" smtClean="0"/>
                        <a:t>河南省金昌威电子有限公司</a:t>
                      </a:r>
                      <a:endParaRPr lang="zh-CN" altLang="en-US" sz="1000" dirty="0"/>
                    </a:p>
                  </a:txBody>
                  <a:tcPr anchor="ctr">
                    <a:solidFill>
                      <a:schemeClr val="bg1"/>
                    </a:solidFill>
                  </a:tcPr>
                </a:tc>
                <a:tc>
                  <a:txBody>
                    <a:bodyPr/>
                    <a:lstStyle/>
                    <a:p>
                      <a:pPr algn="ctr"/>
                      <a:r>
                        <a:rPr lang="zh-CN" altLang="en-US" sz="1000" dirty="0" smtClean="0"/>
                        <a:t>河南省郑州航空港</a:t>
                      </a:r>
                      <a:endParaRPr lang="zh-CN" altLang="en-US" sz="1000" dirty="0"/>
                    </a:p>
                  </a:txBody>
                  <a:tcPr anchor="ctr">
                    <a:solidFill>
                      <a:schemeClr val="bg1"/>
                    </a:solidFill>
                  </a:tcPr>
                </a:tc>
                <a:tc>
                  <a:txBody>
                    <a:bodyPr/>
                    <a:lstStyle/>
                    <a:p>
                      <a:pPr algn="ctr"/>
                      <a:r>
                        <a:rPr lang="zh-CN" altLang="en-US" sz="1000" dirty="0" smtClean="0"/>
                        <a:t>智能终端板块重要子公司</a:t>
                      </a:r>
                      <a:endParaRPr lang="zh-CN" altLang="en-US" sz="1000" dirty="0"/>
                    </a:p>
                  </a:txBody>
                  <a:tcPr anchor="ctr">
                    <a:solidFill>
                      <a:schemeClr val="bg1"/>
                    </a:solidFill>
                  </a:tcPr>
                </a:tc>
                <a:tc>
                  <a:txBody>
                    <a:bodyPr/>
                    <a:lstStyle/>
                    <a:p>
                      <a:pPr algn="ctr"/>
                      <a:r>
                        <a:rPr lang="en-US" altLang="zh-CN" sz="1000" dirty="0" smtClean="0"/>
                        <a:t>43,860.77</a:t>
                      </a:r>
                      <a:endParaRPr lang="zh-CN" altLang="en-US" sz="1000" dirty="0"/>
                    </a:p>
                  </a:txBody>
                  <a:tcPr anchor="ctr">
                    <a:solidFill>
                      <a:schemeClr val="bg1"/>
                    </a:solidFill>
                  </a:tcPr>
                </a:tc>
                <a:tc>
                  <a:txBody>
                    <a:bodyPr/>
                    <a:lstStyle/>
                    <a:p>
                      <a:pPr algn="ctr"/>
                      <a:r>
                        <a:rPr lang="en-US" altLang="zh-CN" sz="1000" dirty="0" smtClean="0"/>
                        <a:t>5,006.65</a:t>
                      </a:r>
                      <a:endParaRPr lang="zh-CN" altLang="en-US" sz="1000" dirty="0"/>
                    </a:p>
                  </a:txBody>
                  <a:tcPr anchor="ctr">
                    <a:solidFill>
                      <a:schemeClr val="bg1"/>
                    </a:solidFill>
                  </a:tcPr>
                </a:tc>
                <a:tc>
                  <a:txBody>
                    <a:bodyPr/>
                    <a:lstStyle/>
                    <a:p>
                      <a:pPr algn="ctr"/>
                      <a:r>
                        <a:rPr lang="en-US" altLang="zh-CN" sz="1000" dirty="0" smtClean="0"/>
                        <a:t>9,261.40</a:t>
                      </a:r>
                      <a:endParaRPr lang="zh-CN" altLang="en-US" sz="1000" dirty="0"/>
                    </a:p>
                  </a:txBody>
                  <a:tcPr anchor="ctr">
                    <a:solidFill>
                      <a:schemeClr val="bg1"/>
                    </a:solidFill>
                  </a:tcPr>
                </a:tc>
              </a:tr>
              <a:tr h="459051">
                <a:tc>
                  <a:txBody>
                    <a:bodyPr/>
                    <a:lstStyle/>
                    <a:p>
                      <a:pPr algn="ctr"/>
                      <a:r>
                        <a:rPr lang="zh-CN" altLang="en-US" sz="1000" dirty="0" smtClean="0"/>
                        <a:t>重庆振威科技有限公司</a:t>
                      </a:r>
                      <a:endParaRPr lang="zh-CN" altLang="en-US" sz="1000" dirty="0"/>
                    </a:p>
                  </a:txBody>
                  <a:tcPr anchor="ctr">
                    <a:solidFill>
                      <a:schemeClr val="bg1"/>
                    </a:solidFill>
                  </a:tcPr>
                </a:tc>
                <a:tc>
                  <a:txBody>
                    <a:bodyPr/>
                    <a:lstStyle/>
                    <a:p>
                      <a:pPr algn="ctr"/>
                      <a:r>
                        <a:rPr lang="zh-CN" altLang="en-US" sz="1000" dirty="0" smtClean="0"/>
                        <a:t>重庆市南川区</a:t>
                      </a:r>
                      <a:endParaRPr lang="zh-CN" altLang="en-US" sz="1000" dirty="0"/>
                    </a:p>
                  </a:txBody>
                  <a:tcPr anchor="ctr">
                    <a:solidFill>
                      <a:schemeClr val="bg1"/>
                    </a:solidFill>
                  </a:tcPr>
                </a:tc>
                <a:tc>
                  <a:txBody>
                    <a:bodyPr/>
                    <a:lstStyle/>
                    <a:p>
                      <a:pPr algn="ctr"/>
                      <a:r>
                        <a:rPr lang="zh-CN" altLang="en-US" sz="1000" dirty="0" smtClean="0"/>
                        <a:t>西南区重要子公司</a:t>
                      </a:r>
                      <a:endParaRPr lang="zh-CN" altLang="en-US" sz="1000" dirty="0"/>
                    </a:p>
                  </a:txBody>
                  <a:tcPr anchor="ctr">
                    <a:solidFill>
                      <a:schemeClr val="bg1"/>
                    </a:solidFill>
                  </a:tcPr>
                </a:tc>
                <a:tc>
                  <a:txBody>
                    <a:bodyPr/>
                    <a:lstStyle/>
                    <a:p>
                      <a:pPr algn="ctr"/>
                      <a:r>
                        <a:rPr lang="en-US" altLang="zh-CN" sz="1000" dirty="0" smtClean="0"/>
                        <a:t>222,939.47</a:t>
                      </a:r>
                      <a:endParaRPr lang="zh-CN" altLang="en-US" sz="1000" dirty="0"/>
                    </a:p>
                  </a:txBody>
                  <a:tcPr anchor="ctr">
                    <a:solidFill>
                      <a:schemeClr val="bg1"/>
                    </a:solidFill>
                  </a:tcPr>
                </a:tc>
                <a:tc>
                  <a:txBody>
                    <a:bodyPr/>
                    <a:lstStyle/>
                    <a:p>
                      <a:pPr algn="ctr"/>
                      <a:r>
                        <a:rPr lang="en-US" altLang="zh-CN" sz="1000" dirty="0" smtClean="0"/>
                        <a:t>71,378.00</a:t>
                      </a:r>
                      <a:endParaRPr lang="zh-CN" altLang="en-US" sz="1000" dirty="0"/>
                    </a:p>
                  </a:txBody>
                  <a:tcPr anchor="ctr">
                    <a:solidFill>
                      <a:schemeClr val="bg1"/>
                    </a:solidFill>
                  </a:tcPr>
                </a:tc>
                <a:tc>
                  <a:txBody>
                    <a:bodyPr/>
                    <a:lstStyle/>
                    <a:p>
                      <a:pPr algn="ctr"/>
                      <a:r>
                        <a:rPr lang="en-US" altLang="zh-CN" sz="1000" dirty="0" smtClean="0"/>
                        <a:t>-308.73</a:t>
                      </a:r>
                      <a:endParaRPr lang="zh-CN" altLang="en-US" sz="1000" dirty="0"/>
                    </a:p>
                  </a:txBody>
                  <a:tcPr anchor="ctr">
                    <a:solidFill>
                      <a:schemeClr val="bg1"/>
                    </a:solidFill>
                  </a:tcPr>
                </a:tc>
              </a:tr>
              <a:tr h="459051">
                <a:tc>
                  <a:txBody>
                    <a:bodyPr/>
                    <a:lstStyle/>
                    <a:p>
                      <a:pPr algn="ctr"/>
                      <a:r>
                        <a:rPr lang="zh-CN" altLang="en-US" sz="1000" dirty="0" smtClean="0"/>
                        <a:t>厦门东方玉石材有限公司</a:t>
                      </a:r>
                      <a:endParaRPr lang="zh-CN" altLang="en-US" sz="1000" dirty="0"/>
                    </a:p>
                  </a:txBody>
                  <a:tcPr anchor="ctr">
                    <a:solidFill>
                      <a:schemeClr val="bg1"/>
                    </a:solidFill>
                  </a:tcPr>
                </a:tc>
                <a:tc>
                  <a:txBody>
                    <a:bodyPr/>
                    <a:lstStyle/>
                    <a:p>
                      <a:pPr algn="ctr"/>
                      <a:r>
                        <a:rPr lang="zh-CN" altLang="en-US" sz="1000" dirty="0" smtClean="0"/>
                        <a:t>福建省厦门市</a:t>
                      </a:r>
                      <a:endParaRPr lang="zh-CN" altLang="en-US" sz="1000" dirty="0"/>
                    </a:p>
                  </a:txBody>
                  <a:tcPr anchor="ctr">
                    <a:solidFill>
                      <a:schemeClr val="bg1"/>
                    </a:solidFill>
                  </a:tcPr>
                </a:tc>
                <a:tc>
                  <a:txBody>
                    <a:bodyPr/>
                    <a:lstStyle/>
                    <a:p>
                      <a:pPr algn="ctr"/>
                      <a:r>
                        <a:rPr lang="zh-CN" altLang="en-US" sz="1000" dirty="0" smtClean="0"/>
                        <a:t>汉玉石材板块重要子公司</a:t>
                      </a:r>
                      <a:endParaRPr lang="zh-CN" altLang="en-US" sz="1000" dirty="0"/>
                    </a:p>
                  </a:txBody>
                  <a:tcPr anchor="ctr">
                    <a:solidFill>
                      <a:schemeClr val="bg1"/>
                    </a:solidFill>
                  </a:tcPr>
                </a:tc>
                <a:tc>
                  <a:txBody>
                    <a:bodyPr/>
                    <a:lstStyle/>
                    <a:p>
                      <a:pPr algn="ctr"/>
                      <a:r>
                        <a:rPr lang="en-US" altLang="zh-CN" sz="1000" dirty="0" smtClean="0"/>
                        <a:t>87,837.94</a:t>
                      </a:r>
                      <a:endParaRPr lang="zh-CN" altLang="en-US" sz="1000" dirty="0"/>
                    </a:p>
                  </a:txBody>
                  <a:tcPr anchor="ctr">
                    <a:solidFill>
                      <a:schemeClr val="bg1"/>
                    </a:solidFill>
                  </a:tcPr>
                </a:tc>
                <a:tc>
                  <a:txBody>
                    <a:bodyPr/>
                    <a:lstStyle/>
                    <a:p>
                      <a:pPr algn="ctr"/>
                      <a:r>
                        <a:rPr lang="en-US" altLang="zh-CN" sz="1000" dirty="0" smtClean="0"/>
                        <a:t>53,670.51</a:t>
                      </a:r>
                      <a:endParaRPr lang="zh-CN" altLang="en-US" sz="1000" dirty="0"/>
                    </a:p>
                  </a:txBody>
                  <a:tcPr anchor="ctr">
                    <a:solidFill>
                      <a:schemeClr val="bg1"/>
                    </a:solidFill>
                  </a:tcPr>
                </a:tc>
                <a:tc>
                  <a:txBody>
                    <a:bodyPr/>
                    <a:lstStyle/>
                    <a:p>
                      <a:pPr algn="ctr"/>
                      <a:r>
                        <a:rPr lang="en-US" altLang="zh-CN" sz="1000" dirty="0" smtClean="0"/>
                        <a:t>9,435.61</a:t>
                      </a:r>
                      <a:endParaRPr lang="zh-CN" altLang="en-US" sz="1000" dirty="0"/>
                    </a:p>
                  </a:txBody>
                  <a:tcPr anchor="ctr">
                    <a:solidFill>
                      <a:schemeClr val="bg1"/>
                    </a:solidFill>
                  </a:tcPr>
                </a:tc>
              </a:tr>
            </a:tbl>
          </a:graphicData>
        </a:graphic>
      </p:graphicFrame>
    </p:spTree>
    <p:extLst>
      <p:ext uri="{BB962C8B-B14F-4D97-AF65-F5344CB8AC3E}">
        <p14:creationId xmlns:p14="http://schemas.microsoft.com/office/powerpoint/2010/main" val="1519224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主要业务营收</a:t>
            </a:r>
            <a:r>
              <a:rPr lang="zh-CN" altLang="en-US" b="1" dirty="0" smtClean="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23333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数据来自深交所募股公告中的</a:t>
            </a:r>
            <a:r>
              <a:rPr lang="en-US" altLang="zh-CN" sz="800" dirty="0" smtClean="0">
                <a:solidFill>
                  <a:srgbClr val="F0EFEF"/>
                </a:solidFill>
              </a:rPr>
              <a:t>2016</a:t>
            </a:r>
            <a:r>
              <a:rPr lang="zh-CN" altLang="en-US" sz="800" dirty="0" smtClean="0">
                <a:solidFill>
                  <a:srgbClr val="F0EFEF"/>
                </a:solidFill>
              </a:rPr>
              <a:t>年上半年数据</a:t>
            </a:r>
            <a:endParaRPr lang="en-US" altLang="zh-CN" sz="800" dirty="0">
              <a:solidFill>
                <a:srgbClr val="F0EFEF"/>
              </a:solidFill>
            </a:endParaRPr>
          </a:p>
        </p:txBody>
      </p:sp>
      <p:graphicFrame>
        <p:nvGraphicFramePr>
          <p:cNvPr id="6" name="图表 5"/>
          <p:cNvGraphicFramePr/>
          <p:nvPr>
            <p:extLst>
              <p:ext uri="{D42A27DB-BD31-4B8C-83A1-F6EECF244321}">
                <p14:modId xmlns:p14="http://schemas.microsoft.com/office/powerpoint/2010/main" val="1953874736"/>
              </p:ext>
            </p:extLst>
          </p:nvPr>
        </p:nvGraphicFramePr>
        <p:xfrm>
          <a:off x="4213776" y="1342931"/>
          <a:ext cx="5640288" cy="3424460"/>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37"/>
          <p:cNvSpPr>
            <a:spLocks noChangeArrowheads="1"/>
          </p:cNvSpPr>
          <p:nvPr/>
        </p:nvSpPr>
        <p:spPr bwMode="auto">
          <a:xfrm>
            <a:off x="296862" y="1202804"/>
            <a:ext cx="3960813"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金属新材料和有色金属产业链</a:t>
            </a:r>
            <a:endParaRPr lang="en-US" altLang="zh-CN" sz="1200" b="1" dirty="0" smtClean="0">
              <a:solidFill>
                <a:schemeClr val="bg1"/>
              </a:solidFill>
            </a:endParaRPr>
          </a:p>
          <a:p>
            <a:pPr>
              <a:lnSpc>
                <a:spcPct val="120000"/>
              </a:lnSpc>
              <a:buFont typeface="Arial" charset="0"/>
              <a:buNone/>
            </a:pPr>
            <a:endParaRPr lang="zh-CN" altLang="en-US" sz="800" dirty="0">
              <a:solidFill>
                <a:schemeClr val="bg1"/>
              </a:solidFill>
            </a:endParaRPr>
          </a:p>
          <a:p>
            <a:pPr>
              <a:lnSpc>
                <a:spcPct val="120000"/>
              </a:lnSpc>
              <a:buFont typeface="Arial" charset="0"/>
              <a:buNone/>
            </a:pPr>
            <a:r>
              <a:rPr lang="zh-CN" altLang="en-US" sz="900" dirty="0" smtClean="0">
                <a:solidFill>
                  <a:schemeClr val="bg1"/>
                </a:solidFill>
              </a:rPr>
              <a:t>金属新材料和有色金属贸易业务是正威国际集团目前最稳定的收入来源。其中金属新材料业务主要分为铜线杆加工</a:t>
            </a:r>
            <a:r>
              <a:rPr lang="zh-CN" altLang="en-US" sz="900" dirty="0" smtClean="0">
                <a:solidFill>
                  <a:schemeClr val="bg1"/>
                </a:solidFill>
              </a:rPr>
              <a:t>、电解铜加工、精密线缆及电源线等产品的生产和销售。</a:t>
            </a:r>
            <a:endParaRPr lang="en-US" altLang="zh-CN" sz="900" dirty="0" smtClean="0">
              <a:solidFill>
                <a:schemeClr val="bg1"/>
              </a:solidFill>
            </a:endParaRP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dirty="0" smtClean="0">
                <a:solidFill>
                  <a:schemeClr val="bg1"/>
                </a:solidFill>
              </a:rPr>
              <a:t>有色金属贸易业务主要是电解铜，同时还有少量的锌和铝。自从</a:t>
            </a:r>
            <a:r>
              <a:rPr lang="en-US" altLang="zh-CN" sz="900" dirty="0" smtClean="0">
                <a:solidFill>
                  <a:schemeClr val="bg1"/>
                </a:solidFill>
              </a:rPr>
              <a:t>2013</a:t>
            </a:r>
            <a:r>
              <a:rPr lang="zh-CN" altLang="en-US" sz="900" dirty="0" smtClean="0">
                <a:solidFill>
                  <a:schemeClr val="bg1"/>
                </a:solidFill>
              </a:rPr>
              <a:t>年以来，电解铜的贸易额占比超过</a:t>
            </a:r>
            <a:r>
              <a:rPr lang="en-US" altLang="zh-CN" sz="900" dirty="0" smtClean="0">
                <a:solidFill>
                  <a:schemeClr val="bg1"/>
                </a:solidFill>
              </a:rPr>
              <a:t>98%</a:t>
            </a:r>
            <a:r>
              <a:rPr lang="zh-CN" altLang="en-US" sz="900" dirty="0" smtClean="0">
                <a:solidFill>
                  <a:schemeClr val="bg1"/>
                </a:solidFill>
              </a:rPr>
              <a:t>。</a:t>
            </a:r>
            <a:endParaRPr lang="zh-CN" altLang="en-US" sz="900" dirty="0">
              <a:solidFill>
                <a:schemeClr val="bg1"/>
              </a:solidFill>
            </a:endParaRPr>
          </a:p>
        </p:txBody>
      </p:sp>
      <p:sp>
        <p:nvSpPr>
          <p:cNvPr id="27" name="Rectangle 38"/>
          <p:cNvSpPr>
            <a:spLocks noChangeArrowheads="1"/>
          </p:cNvSpPr>
          <p:nvPr/>
        </p:nvSpPr>
        <p:spPr bwMode="auto">
          <a:xfrm>
            <a:off x="296862" y="3159590"/>
            <a:ext cx="3671887"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其他业务</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正威集团的其他业务包括矿产资源（石材贸易、钨锡铜精矿采选）、非金属新材料（物流缓冲膜及挠性覆铜板）和红木家具业务等，其中石材贸易和钨锡铜精矿采选业务收入占比比较大。</a:t>
            </a:r>
            <a:endParaRPr lang="en-US" altLang="zh-CN" sz="900" dirty="0" smtClean="0">
              <a:solidFill>
                <a:schemeClr val="bg1"/>
              </a:solidFill>
            </a:endParaRP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dirty="0" smtClean="0">
                <a:solidFill>
                  <a:schemeClr val="bg1"/>
                </a:solidFill>
              </a:rPr>
              <a:t>在集团刚起步的文化创意领域，目前营收占比很低。不过王文银在接受采访时表示，文化行业在未来将为集团带来超过</a:t>
            </a:r>
            <a:r>
              <a:rPr lang="en-US" altLang="zh-CN" sz="900" dirty="0" smtClean="0">
                <a:solidFill>
                  <a:schemeClr val="bg1"/>
                </a:solidFill>
              </a:rPr>
              <a:t>130</a:t>
            </a:r>
            <a:r>
              <a:rPr lang="zh-CN" altLang="en-US" sz="900" dirty="0" smtClean="0">
                <a:solidFill>
                  <a:schemeClr val="bg1"/>
                </a:solidFill>
              </a:rPr>
              <a:t>亿的营业额。</a:t>
            </a:r>
            <a:endParaRPr lang="zh-CN" altLang="en-US" sz="900" dirty="0">
              <a:solidFill>
                <a:schemeClr val="bg1"/>
              </a:solidFill>
            </a:endParaRPr>
          </a:p>
        </p:txBody>
      </p:sp>
    </p:spTree>
    <p:extLst>
      <p:ext uri="{BB962C8B-B14F-4D97-AF65-F5344CB8AC3E}">
        <p14:creationId xmlns:p14="http://schemas.microsoft.com/office/powerpoint/2010/main" val="1946740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资产</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81047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全球化资产分布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en-US" altLang="zh-CN" sz="1200" b="1" dirty="0" smtClean="0">
                <a:solidFill>
                  <a:srgbClr val="EF6541"/>
                </a:solidFill>
              </a:rPr>
              <a:t>78</a:t>
            </a:r>
            <a:r>
              <a:rPr lang="zh-CN" altLang="en-US" sz="1200" b="1" dirty="0" smtClean="0">
                <a:solidFill>
                  <a:srgbClr val="EF6541"/>
                </a:solidFill>
              </a:rPr>
              <a:t>家子公司及</a:t>
            </a:r>
            <a:r>
              <a:rPr lang="en-US" altLang="zh-CN" sz="1200" b="1" dirty="0" smtClean="0">
                <a:solidFill>
                  <a:srgbClr val="EF6541"/>
                </a:solidFill>
              </a:rPr>
              <a:t>12</a:t>
            </a:r>
            <a:r>
              <a:rPr lang="zh-CN" altLang="en-US" sz="1200" b="1" dirty="0" smtClean="0">
                <a:solidFill>
                  <a:srgbClr val="EF6541"/>
                </a:solidFill>
              </a:rPr>
              <a:t>家参股企业</a:t>
            </a:r>
            <a:endParaRPr lang="zh-CN" altLang="en-US" sz="1200" b="1" dirty="0">
              <a:solidFill>
                <a:srgbClr val="EF6541"/>
              </a:solidFill>
            </a:endParaRPr>
          </a:p>
          <a:p>
            <a:pPr algn="r">
              <a:buFont typeface="Arial" charset="0"/>
              <a:buNone/>
            </a:pPr>
            <a:r>
              <a:rPr lang="zh-CN" altLang="en-US" sz="900" dirty="0" smtClean="0">
                <a:solidFill>
                  <a:schemeClr val="bg1"/>
                </a:solidFill>
              </a:rPr>
              <a:t>截至</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6</a:t>
            </a:r>
            <a:r>
              <a:rPr lang="zh-CN" altLang="en-US" sz="900" dirty="0" smtClean="0">
                <a:solidFill>
                  <a:schemeClr val="bg1"/>
                </a:solidFill>
              </a:rPr>
              <a:t>月</a:t>
            </a:r>
            <a:r>
              <a:rPr lang="en-US" altLang="zh-CN" sz="900" dirty="0" smtClean="0">
                <a:solidFill>
                  <a:schemeClr val="bg1"/>
                </a:solidFill>
              </a:rPr>
              <a:t>30</a:t>
            </a:r>
            <a:r>
              <a:rPr lang="zh-CN" altLang="en-US" sz="900" dirty="0" smtClean="0">
                <a:solidFill>
                  <a:schemeClr val="bg1"/>
                </a:solidFill>
              </a:rPr>
              <a:t>日，正威集团在国内的子公司中，一级子公司</a:t>
            </a:r>
            <a:r>
              <a:rPr lang="en-US" altLang="zh-CN" sz="900" dirty="0" smtClean="0">
                <a:solidFill>
                  <a:schemeClr val="bg1"/>
                </a:solidFill>
              </a:rPr>
              <a:t>33</a:t>
            </a:r>
            <a:r>
              <a:rPr lang="zh-CN" altLang="en-US" sz="900" dirty="0" smtClean="0">
                <a:solidFill>
                  <a:schemeClr val="bg1"/>
                </a:solidFill>
              </a:rPr>
              <a:t>家，二级子公司</a:t>
            </a:r>
            <a:r>
              <a:rPr lang="en-US" altLang="zh-CN" sz="900" dirty="0" smtClean="0">
                <a:solidFill>
                  <a:schemeClr val="bg1"/>
                </a:solidFill>
              </a:rPr>
              <a:t>30</a:t>
            </a:r>
            <a:r>
              <a:rPr lang="zh-CN" altLang="en-US" sz="900" dirty="0" smtClean="0">
                <a:solidFill>
                  <a:schemeClr val="bg1"/>
                </a:solidFill>
              </a:rPr>
              <a:t>家，三级子公司</a:t>
            </a:r>
            <a:r>
              <a:rPr lang="en-US" altLang="zh-CN" sz="900" dirty="0" smtClean="0">
                <a:solidFill>
                  <a:schemeClr val="bg1"/>
                </a:solidFill>
              </a:rPr>
              <a:t>15</a:t>
            </a:r>
            <a:r>
              <a:rPr lang="zh-CN" altLang="en-US" sz="900" dirty="0" smtClean="0">
                <a:solidFill>
                  <a:schemeClr val="bg1"/>
                </a:solidFill>
              </a:rPr>
              <a:t>家。</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684213" y="3276600"/>
            <a:ext cx="15128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en-US" altLang="zh-CN" sz="1200" b="1" dirty="0" smtClean="0">
                <a:solidFill>
                  <a:srgbClr val="EF6541"/>
                </a:solidFill>
              </a:rPr>
              <a:t>18404.9</a:t>
            </a:r>
            <a:r>
              <a:rPr lang="zh-CN" altLang="en-US" sz="1200" b="1" dirty="0" smtClean="0">
                <a:solidFill>
                  <a:srgbClr val="EF6541"/>
                </a:solidFill>
              </a:rPr>
              <a:t>百万美元资产</a:t>
            </a:r>
            <a:endParaRPr lang="zh-CN" altLang="en-US" sz="1200" b="1" dirty="0">
              <a:solidFill>
                <a:srgbClr val="EF6541"/>
              </a:solidFill>
            </a:endParaRPr>
          </a:p>
          <a:p>
            <a:pPr algn="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强排行榜统计，</a:t>
            </a:r>
            <a:r>
              <a:rPr lang="en-US" altLang="zh-CN" sz="900" dirty="0" smtClean="0">
                <a:solidFill>
                  <a:schemeClr val="bg1"/>
                </a:solidFill>
              </a:rPr>
              <a:t>2016</a:t>
            </a:r>
            <a:r>
              <a:rPr lang="zh-CN" altLang="en-US" sz="900" dirty="0" smtClean="0">
                <a:solidFill>
                  <a:schemeClr val="bg1"/>
                </a:solidFill>
              </a:rPr>
              <a:t>年正威国际集团的总资产约合人名币</a:t>
            </a:r>
            <a:r>
              <a:rPr lang="en-US" altLang="zh-CN" sz="900" dirty="0" smtClean="0">
                <a:solidFill>
                  <a:schemeClr val="bg1"/>
                </a:solidFill>
              </a:rPr>
              <a:t>1214.9</a:t>
            </a:r>
            <a:r>
              <a:rPr lang="zh-CN" altLang="en-US" sz="900" dirty="0" smtClean="0">
                <a:solidFill>
                  <a:schemeClr val="bg1"/>
                </a:solidFill>
              </a:rPr>
              <a:t>亿元。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46900" y="2103946"/>
            <a:ext cx="187357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铜矿拥有量</a:t>
            </a:r>
            <a:r>
              <a:rPr lang="zh-CN" altLang="en-US" sz="1200" b="1" dirty="0" smtClean="0">
                <a:solidFill>
                  <a:srgbClr val="EF6541"/>
                </a:solidFill>
              </a:rPr>
              <a:t>占全球</a:t>
            </a:r>
            <a:r>
              <a:rPr lang="en-US" altLang="zh-CN" sz="1200" b="1" dirty="0" smtClean="0">
                <a:solidFill>
                  <a:srgbClr val="EF6541"/>
                </a:solidFill>
              </a:rPr>
              <a:t>4%</a:t>
            </a:r>
          </a:p>
          <a:p>
            <a:pPr>
              <a:buFont typeface="Arial" charset="0"/>
              <a:buNone/>
            </a:pPr>
            <a:r>
              <a:rPr lang="zh-CN" altLang="en-US" sz="900" dirty="0" smtClean="0">
                <a:solidFill>
                  <a:schemeClr val="bg1"/>
                </a:solidFill>
              </a:rPr>
              <a:t>根据美国地址调查局公布的报告显示，全球铜矿储量约为</a:t>
            </a:r>
            <a:r>
              <a:rPr lang="en-US" altLang="zh-CN" sz="900" dirty="0" smtClean="0">
                <a:solidFill>
                  <a:schemeClr val="bg1"/>
                </a:solidFill>
              </a:rPr>
              <a:t>72000</a:t>
            </a:r>
            <a:r>
              <a:rPr lang="zh-CN" altLang="en-US" sz="900" dirty="0" smtClean="0">
                <a:solidFill>
                  <a:schemeClr val="bg1"/>
                </a:solidFill>
              </a:rPr>
              <a:t>万吨。 正威集团在全球拥有超过</a:t>
            </a:r>
            <a:r>
              <a:rPr lang="en-US" altLang="zh-CN" sz="900" dirty="0" smtClean="0">
                <a:solidFill>
                  <a:schemeClr val="bg1"/>
                </a:solidFill>
              </a:rPr>
              <a:t>10</a:t>
            </a:r>
            <a:r>
              <a:rPr lang="zh-CN" altLang="en-US" sz="900" dirty="0" smtClean="0">
                <a:solidFill>
                  <a:schemeClr val="bg1"/>
                </a:solidFill>
              </a:rPr>
              <a:t>座以上的铜矿，其储量与中国铜矿储量相当，约为</a:t>
            </a:r>
            <a:r>
              <a:rPr lang="en-US" altLang="zh-CN" sz="900" dirty="0" smtClean="0">
                <a:solidFill>
                  <a:schemeClr val="bg1"/>
                </a:solidFill>
              </a:rPr>
              <a:t>2800</a:t>
            </a:r>
            <a:r>
              <a:rPr lang="zh-CN" altLang="en-US" sz="900" dirty="0" smtClean="0">
                <a:solidFill>
                  <a:schemeClr val="bg1"/>
                </a:solidFill>
              </a:rPr>
              <a:t>万吨，占总储量的</a:t>
            </a:r>
            <a:r>
              <a:rPr lang="en-US" altLang="zh-CN" sz="900" dirty="0" smtClean="0">
                <a:solidFill>
                  <a:schemeClr val="bg1"/>
                </a:solidFill>
              </a:rPr>
              <a:t>4%</a:t>
            </a:r>
            <a:r>
              <a:rPr lang="zh-CN" altLang="en-US" sz="900" dirty="0" smtClean="0">
                <a:solidFill>
                  <a:schemeClr val="bg1"/>
                </a:solidFill>
              </a:rPr>
              <a:t>。</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70797" y="3667919"/>
            <a:ext cx="15128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海外资产</a:t>
            </a:r>
            <a:endParaRPr lang="en-US" altLang="zh-CN" sz="1200" b="1" dirty="0" smtClean="0">
              <a:solidFill>
                <a:srgbClr val="EF6541"/>
              </a:solidFill>
            </a:endParaRPr>
          </a:p>
          <a:p>
            <a:pPr>
              <a:buFont typeface="Arial" charset="0"/>
              <a:buNone/>
            </a:pPr>
            <a:r>
              <a:rPr lang="zh-CN" altLang="en-US" sz="900" dirty="0" smtClean="0">
                <a:solidFill>
                  <a:schemeClr val="bg1"/>
                </a:solidFill>
              </a:rPr>
              <a:t>正威集团除了中国大陆和港澳台地区之外，还在新加坡、瑞士、美国拥有多家公司以及研发中心和国际总部。</a:t>
            </a:r>
            <a:endParaRPr lang="zh-CN" altLang="en-US" sz="900" dirty="0">
              <a:solidFill>
                <a:schemeClr val="bg1"/>
              </a:solidFill>
            </a:endParaRPr>
          </a:p>
        </p:txBody>
      </p:sp>
      <p:sp>
        <p:nvSpPr>
          <p:cNvPr id="19" name="Rectangle 38"/>
          <p:cNvSpPr>
            <a:spLocks noChangeArrowheads="1"/>
          </p:cNvSpPr>
          <p:nvPr/>
        </p:nvSpPr>
        <p:spPr bwMode="auto">
          <a:xfrm>
            <a:off x="5184775" y="853541"/>
            <a:ext cx="367188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正威国际集团拥有超过</a:t>
            </a:r>
            <a:r>
              <a:rPr lang="en-US" altLang="zh-CN" sz="800" dirty="0" smtClean="0">
                <a:solidFill>
                  <a:schemeClr val="bg1"/>
                </a:solidFill>
              </a:rPr>
              <a:t>10</a:t>
            </a:r>
            <a:r>
              <a:rPr lang="zh-CN" altLang="en-US" sz="800" dirty="0" smtClean="0">
                <a:solidFill>
                  <a:schemeClr val="bg1"/>
                </a:solidFill>
              </a:rPr>
              <a:t>万平方公里的探矿权面积，在全部资产中的占比较大（</a:t>
            </a:r>
            <a:r>
              <a:rPr lang="en-US" altLang="zh-CN" sz="800" dirty="0" smtClean="0">
                <a:solidFill>
                  <a:schemeClr val="bg1"/>
                </a:solidFill>
              </a:rPr>
              <a:t>2015</a:t>
            </a:r>
            <a:r>
              <a:rPr lang="zh-CN" altLang="en-US" sz="800" dirty="0" smtClean="0">
                <a:solidFill>
                  <a:schemeClr val="bg1"/>
                </a:solidFill>
              </a:rPr>
              <a:t>年末探矿权占全部资产的</a:t>
            </a:r>
            <a:r>
              <a:rPr lang="en-US" altLang="zh-CN" sz="800" dirty="0" smtClean="0">
                <a:solidFill>
                  <a:schemeClr val="bg1"/>
                </a:solidFill>
              </a:rPr>
              <a:t>34.67%</a:t>
            </a:r>
            <a:r>
              <a:rPr lang="zh-CN" altLang="en-US" sz="800" dirty="0" smtClean="0">
                <a:solidFill>
                  <a:schemeClr val="bg1"/>
                </a:solidFill>
              </a:rPr>
              <a:t>）。由于探矿权的实现效益周期长、申请转为采矿权存在不确定性和转让受限等特点，这将影响正威国际集团的资产质量和资产流动性。所以探矿权对于集团来讲是风险与效益并存。</a:t>
            </a:r>
            <a:endParaRPr lang="zh-CN" altLang="en-US" sz="800" dirty="0">
              <a:solidFill>
                <a:schemeClr val="bg1"/>
              </a:solidFill>
            </a:endParaRPr>
          </a:p>
        </p:txBody>
      </p:sp>
      <p:sp>
        <p:nvSpPr>
          <p:cNvPr id="20" name="Rectangle 43"/>
          <p:cNvSpPr>
            <a:spLocks noChangeArrowheads="1"/>
          </p:cNvSpPr>
          <p:nvPr/>
        </p:nvSpPr>
        <p:spPr bwMode="auto">
          <a:xfrm>
            <a:off x="4910137" y="858302"/>
            <a:ext cx="211138" cy="586169"/>
          </a:xfrm>
          <a:prstGeom prst="rect">
            <a:avLst/>
          </a:prstGeom>
          <a:solidFill>
            <a:srgbClr val="EF654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05038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dirty="0" smtClean="0">
                <a:solidFill>
                  <a:schemeClr val="bg1"/>
                </a:solidFill>
              </a:rPr>
              <a:t>05</a:t>
            </a:r>
            <a:endParaRPr lang="en-US" altLang="zh-CN" sz="4800" dirty="0">
              <a:solidFill>
                <a:schemeClr val="bg1"/>
              </a:solidFill>
            </a:endParaRP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a:t>
            </a:r>
            <a:r>
              <a:rPr lang="zh-CN" altLang="en-US" sz="2400" b="1" dirty="0" smtClean="0">
                <a:solidFill>
                  <a:srgbClr val="EF6541"/>
                </a:solidFill>
              </a:rPr>
              <a:t>集团未来计划及前景</a:t>
            </a:r>
            <a:endParaRPr lang="en-US" altLang="zh-CN" sz="2400" b="1" dirty="0" smtClean="0">
              <a:solidFill>
                <a:srgbClr val="EF6541"/>
              </a:solidFill>
            </a:endParaRPr>
          </a:p>
          <a:p>
            <a:pPr>
              <a:buFont typeface="Arial" charset="0"/>
              <a:buNone/>
            </a:pPr>
            <a:r>
              <a:rPr lang="en-US" altLang="zh-CN" sz="1600" dirty="0" smtClean="0">
                <a:solidFill>
                  <a:schemeClr val="bg1"/>
                </a:solidFill>
              </a:rPr>
              <a:t>2017</a:t>
            </a:r>
            <a:r>
              <a:rPr lang="zh-CN" altLang="en-US" sz="1600" dirty="0" smtClean="0">
                <a:solidFill>
                  <a:schemeClr val="bg1"/>
                </a:solidFill>
              </a:rPr>
              <a:t>年启动上市，营收超万亿，进入世界</a:t>
            </a:r>
            <a:r>
              <a:rPr lang="en-US" altLang="zh-CN" sz="1600" dirty="0" smtClean="0">
                <a:solidFill>
                  <a:schemeClr val="bg1"/>
                </a:solidFill>
              </a:rPr>
              <a:t>50</a:t>
            </a:r>
            <a:r>
              <a:rPr lang="zh-CN" altLang="en-US" sz="1600" dirty="0" smtClean="0">
                <a:solidFill>
                  <a:schemeClr val="bg1"/>
                </a:solidFill>
              </a:rPr>
              <a:t>强，掌握全球铜业定价权</a:t>
            </a:r>
            <a:endParaRPr lang="en-US" altLang="zh-CN" sz="1600" dirty="0">
              <a:solidFill>
                <a:schemeClr val="bg1"/>
              </a:solidFill>
            </a:endParaRPr>
          </a:p>
        </p:txBody>
      </p:sp>
    </p:spTree>
    <p:extLst>
      <p:ext uri="{BB962C8B-B14F-4D97-AF65-F5344CB8AC3E}">
        <p14:creationId xmlns:p14="http://schemas.microsoft.com/office/powerpoint/2010/main" val="679268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发布公司债券</a:t>
            </a:r>
            <a:r>
              <a:rPr lang="zh-CN" altLang="en-US" b="1" dirty="0" smtClean="0">
                <a:solidFill>
                  <a:srgbClr val="EF6541"/>
                </a:solidFill>
                <a:latin typeface="微软雅黑" charset="-122"/>
                <a:ea typeface="微软雅黑" charset="-122"/>
              </a:rPr>
              <a:t>及上市计划</a:t>
            </a:r>
            <a:endParaRPr lang="en-US" altLang="zh-CN" b="1" dirty="0">
              <a:solidFill>
                <a:schemeClr val="bg1"/>
              </a:solidFill>
              <a:latin typeface="微软雅黑" charset="-122"/>
              <a:ea typeface="微软雅黑" charset="-122"/>
            </a:endParaRPr>
          </a:p>
        </p:txBody>
      </p:sp>
      <p:sp>
        <p:nvSpPr>
          <p:cNvPr id="30725" name="Text Box 5"/>
          <p:cNvSpPr txBox="1">
            <a:spLocks noChangeArrowheads="1"/>
          </p:cNvSpPr>
          <p:nvPr/>
        </p:nvSpPr>
        <p:spPr bwMode="auto">
          <a:xfrm>
            <a:off x="250825" y="627063"/>
            <a:ext cx="400847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2016</a:t>
            </a:r>
            <a:r>
              <a:rPr lang="zh-CN" altLang="en-US" sz="800" dirty="0" smtClean="0">
                <a:solidFill>
                  <a:srgbClr val="F0EFEF"/>
                </a:solidFill>
              </a:rPr>
              <a:t>年底在深交所发布公司债券，计划在</a:t>
            </a:r>
            <a:r>
              <a:rPr lang="en-US" altLang="zh-CN" sz="800" dirty="0" smtClean="0">
                <a:solidFill>
                  <a:srgbClr val="F0EFEF"/>
                </a:solidFill>
              </a:rPr>
              <a:t>2017</a:t>
            </a:r>
            <a:r>
              <a:rPr lang="zh-CN" altLang="en-US" sz="800" dirty="0" smtClean="0">
                <a:solidFill>
                  <a:srgbClr val="F0EFEF"/>
                </a:solidFill>
              </a:rPr>
              <a:t>年采用并购上市的方式登陆</a:t>
            </a:r>
            <a:r>
              <a:rPr lang="en-US" altLang="zh-CN" sz="800" dirty="0" smtClean="0">
                <a:solidFill>
                  <a:srgbClr val="F0EFEF"/>
                </a:solidFill>
              </a:rPr>
              <a:t>A</a:t>
            </a:r>
            <a:r>
              <a:rPr lang="zh-CN" altLang="en-US" sz="800" dirty="0" smtClean="0">
                <a:solidFill>
                  <a:srgbClr val="F0EFEF"/>
                </a:solidFill>
              </a:rPr>
              <a:t>股和港股。</a:t>
            </a:r>
            <a:endParaRPr lang="en-US" altLang="zh-CN" sz="800"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289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39" name="Group 19"/>
          <p:cNvGrpSpPr>
            <a:grpSpLocks/>
          </p:cNvGrpSpPr>
          <p:nvPr/>
        </p:nvGrpSpPr>
        <p:grpSpPr bwMode="auto">
          <a:xfrm>
            <a:off x="7286625" y="2490788"/>
            <a:ext cx="241300" cy="217487"/>
            <a:chOff x="0" y="0"/>
            <a:chExt cx="152" cy="137"/>
          </a:xfrm>
        </p:grpSpPr>
        <p:sp>
          <p:nvSpPr>
            <p:cNvPr id="30740"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2" name="Freeform 22"/>
          <p:cNvSpPr>
            <a:spLocks noEditPoints="1"/>
          </p:cNvSpPr>
          <p:nvPr/>
        </p:nvSpPr>
        <p:spPr bwMode="auto">
          <a:xfrm>
            <a:off x="5418138" y="2479675"/>
            <a:ext cx="184150" cy="239713"/>
          </a:xfrm>
          <a:custGeom>
            <a:avLst/>
            <a:gdLst>
              <a:gd name="T0" fmla="*/ 56 w 58"/>
              <a:gd name="T1" fmla="*/ 30 h 76"/>
              <a:gd name="T2" fmla="*/ 46 w 58"/>
              <a:gd name="T3" fmla="*/ 30 h 76"/>
              <a:gd name="T4" fmla="*/ 46 w 58"/>
              <a:gd name="T5" fmla="*/ 17 h 76"/>
              <a:gd name="T6" fmla="*/ 29 w 58"/>
              <a:gd name="T7" fmla="*/ 0 h 76"/>
              <a:gd name="T8" fmla="*/ 12 w 58"/>
              <a:gd name="T9" fmla="*/ 17 h 76"/>
              <a:gd name="T10" fmla="*/ 12 w 58"/>
              <a:gd name="T11" fmla="*/ 30 h 76"/>
              <a:gd name="T12" fmla="*/ 2 w 58"/>
              <a:gd name="T13" fmla="*/ 30 h 76"/>
              <a:gd name="T14" fmla="*/ 0 w 58"/>
              <a:gd name="T15" fmla="*/ 32 h 76"/>
              <a:gd name="T16" fmla="*/ 0 w 58"/>
              <a:gd name="T17" fmla="*/ 74 h 76"/>
              <a:gd name="T18" fmla="*/ 2 w 58"/>
              <a:gd name="T19" fmla="*/ 76 h 76"/>
              <a:gd name="T20" fmla="*/ 56 w 58"/>
              <a:gd name="T21" fmla="*/ 76 h 76"/>
              <a:gd name="T22" fmla="*/ 58 w 58"/>
              <a:gd name="T23" fmla="*/ 74 h 76"/>
              <a:gd name="T24" fmla="*/ 58 w 58"/>
              <a:gd name="T25" fmla="*/ 32 h 76"/>
              <a:gd name="T26" fmla="*/ 56 w 58"/>
              <a:gd name="T27" fmla="*/ 30 h 76"/>
              <a:gd name="T28" fmla="*/ 33 w 58"/>
              <a:gd name="T29" fmla="*/ 56 h 76"/>
              <a:gd name="T30" fmla="*/ 32 w 58"/>
              <a:gd name="T31" fmla="*/ 56 h 76"/>
              <a:gd name="T32" fmla="*/ 32 w 58"/>
              <a:gd name="T33" fmla="*/ 59 h 76"/>
              <a:gd name="T34" fmla="*/ 27 w 58"/>
              <a:gd name="T35" fmla="*/ 59 h 76"/>
              <a:gd name="T36" fmla="*/ 27 w 58"/>
              <a:gd name="T37" fmla="*/ 56 h 76"/>
              <a:gd name="T38" fmla="*/ 25 w 58"/>
              <a:gd name="T39" fmla="*/ 56 h 76"/>
              <a:gd name="T40" fmla="*/ 25 w 58"/>
              <a:gd name="T41" fmla="*/ 48 h 76"/>
              <a:gd name="T42" fmla="*/ 33 w 58"/>
              <a:gd name="T43" fmla="*/ 48 h 76"/>
              <a:gd name="T44" fmla="*/ 33 w 58"/>
              <a:gd name="T45" fmla="*/ 56 h 76"/>
              <a:gd name="T46" fmla="*/ 37 w 58"/>
              <a:gd name="T47" fmla="*/ 30 h 76"/>
              <a:gd name="T48" fmla="*/ 21 w 58"/>
              <a:gd name="T49" fmla="*/ 30 h 76"/>
              <a:gd name="T50" fmla="*/ 21 w 58"/>
              <a:gd name="T51" fmla="*/ 17 h 76"/>
              <a:gd name="T52" fmla="*/ 29 w 58"/>
              <a:gd name="T53" fmla="*/ 9 h 76"/>
              <a:gd name="T54" fmla="*/ 37 w 58"/>
              <a:gd name="T55" fmla="*/ 17 h 76"/>
              <a:gd name="T56" fmla="*/ 37 w 58"/>
              <a:gd name="T57"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76">
                <a:moveTo>
                  <a:pt x="56" y="30"/>
                </a:moveTo>
                <a:cubicBezTo>
                  <a:pt x="46" y="30"/>
                  <a:pt x="46" y="30"/>
                  <a:pt x="46" y="30"/>
                </a:cubicBezTo>
                <a:cubicBezTo>
                  <a:pt x="46" y="17"/>
                  <a:pt x="46" y="17"/>
                  <a:pt x="46" y="17"/>
                </a:cubicBezTo>
                <a:cubicBezTo>
                  <a:pt x="46" y="8"/>
                  <a:pt x="38" y="0"/>
                  <a:pt x="29" y="0"/>
                </a:cubicBezTo>
                <a:cubicBezTo>
                  <a:pt x="20" y="0"/>
                  <a:pt x="12" y="8"/>
                  <a:pt x="12" y="17"/>
                </a:cubicBezTo>
                <a:cubicBezTo>
                  <a:pt x="12" y="30"/>
                  <a:pt x="12" y="30"/>
                  <a:pt x="12" y="30"/>
                </a:cubicBezTo>
                <a:cubicBezTo>
                  <a:pt x="2" y="30"/>
                  <a:pt x="2" y="30"/>
                  <a:pt x="2" y="30"/>
                </a:cubicBezTo>
                <a:cubicBezTo>
                  <a:pt x="1" y="30"/>
                  <a:pt x="0" y="31"/>
                  <a:pt x="0" y="32"/>
                </a:cubicBezTo>
                <a:cubicBezTo>
                  <a:pt x="0" y="74"/>
                  <a:pt x="0" y="74"/>
                  <a:pt x="0" y="74"/>
                </a:cubicBezTo>
                <a:cubicBezTo>
                  <a:pt x="0" y="75"/>
                  <a:pt x="1" y="76"/>
                  <a:pt x="2" y="76"/>
                </a:cubicBezTo>
                <a:cubicBezTo>
                  <a:pt x="56" y="76"/>
                  <a:pt x="56" y="76"/>
                  <a:pt x="56" y="76"/>
                </a:cubicBezTo>
                <a:cubicBezTo>
                  <a:pt x="57" y="76"/>
                  <a:pt x="58" y="75"/>
                  <a:pt x="58" y="74"/>
                </a:cubicBezTo>
                <a:cubicBezTo>
                  <a:pt x="58" y="32"/>
                  <a:pt x="58" y="32"/>
                  <a:pt x="58" y="32"/>
                </a:cubicBezTo>
                <a:cubicBezTo>
                  <a:pt x="58" y="31"/>
                  <a:pt x="57" y="30"/>
                  <a:pt x="56" y="30"/>
                </a:cubicBezTo>
                <a:close/>
                <a:moveTo>
                  <a:pt x="33" y="56"/>
                </a:moveTo>
                <a:cubicBezTo>
                  <a:pt x="32" y="56"/>
                  <a:pt x="32" y="56"/>
                  <a:pt x="32" y="56"/>
                </a:cubicBezTo>
                <a:cubicBezTo>
                  <a:pt x="32" y="59"/>
                  <a:pt x="32" y="59"/>
                  <a:pt x="32" y="59"/>
                </a:cubicBezTo>
                <a:cubicBezTo>
                  <a:pt x="27" y="59"/>
                  <a:pt x="27" y="59"/>
                  <a:pt x="27" y="59"/>
                </a:cubicBezTo>
                <a:cubicBezTo>
                  <a:pt x="27" y="56"/>
                  <a:pt x="27" y="56"/>
                  <a:pt x="27" y="56"/>
                </a:cubicBezTo>
                <a:cubicBezTo>
                  <a:pt x="25" y="56"/>
                  <a:pt x="25" y="56"/>
                  <a:pt x="25" y="56"/>
                </a:cubicBezTo>
                <a:cubicBezTo>
                  <a:pt x="25" y="48"/>
                  <a:pt x="25" y="48"/>
                  <a:pt x="25" y="48"/>
                </a:cubicBezTo>
                <a:cubicBezTo>
                  <a:pt x="33" y="48"/>
                  <a:pt x="33" y="48"/>
                  <a:pt x="33" y="48"/>
                </a:cubicBezTo>
                <a:lnTo>
                  <a:pt x="33" y="56"/>
                </a:lnTo>
                <a:close/>
                <a:moveTo>
                  <a:pt x="37" y="30"/>
                </a:moveTo>
                <a:cubicBezTo>
                  <a:pt x="21" y="30"/>
                  <a:pt x="21" y="30"/>
                  <a:pt x="21" y="30"/>
                </a:cubicBezTo>
                <a:cubicBezTo>
                  <a:pt x="21" y="17"/>
                  <a:pt x="21" y="17"/>
                  <a:pt x="21" y="17"/>
                </a:cubicBezTo>
                <a:cubicBezTo>
                  <a:pt x="21" y="12"/>
                  <a:pt x="25" y="9"/>
                  <a:pt x="29" y="9"/>
                </a:cubicBezTo>
                <a:cubicBezTo>
                  <a:pt x="34" y="9"/>
                  <a:pt x="37" y="12"/>
                  <a:pt x="37" y="17"/>
                </a:cubicBezTo>
                <a:lnTo>
                  <a:pt x="37"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3" name="Freeform 23"/>
          <p:cNvSpPr>
            <a:spLocks/>
          </p:cNvSpPr>
          <p:nvPr/>
        </p:nvSpPr>
        <p:spPr bwMode="auto">
          <a:xfrm>
            <a:off x="3509963" y="2479675"/>
            <a:ext cx="201612" cy="239713"/>
          </a:xfrm>
          <a:custGeom>
            <a:avLst/>
            <a:gdLst>
              <a:gd name="T0" fmla="*/ 40 w 63"/>
              <a:gd name="T1" fmla="*/ 51 h 76"/>
              <a:gd name="T2" fmla="*/ 37 w 63"/>
              <a:gd name="T3" fmla="*/ 49 h 76"/>
              <a:gd name="T4" fmla="*/ 25 w 63"/>
              <a:gd name="T5" fmla="*/ 49 h 76"/>
              <a:gd name="T6" fmla="*/ 23 w 63"/>
              <a:gd name="T7" fmla="*/ 51 h 76"/>
              <a:gd name="T8" fmla="*/ 23 w 63"/>
              <a:gd name="T9" fmla="*/ 74 h 76"/>
              <a:gd name="T10" fmla="*/ 20 w 63"/>
              <a:gd name="T11" fmla="*/ 76 h 76"/>
              <a:gd name="T12" fmla="*/ 2 w 63"/>
              <a:gd name="T13" fmla="*/ 76 h 76"/>
              <a:gd name="T14" fmla="*/ 0 w 63"/>
              <a:gd name="T15" fmla="*/ 74 h 76"/>
              <a:gd name="T16" fmla="*/ 0 w 63"/>
              <a:gd name="T17" fmla="*/ 33 h 76"/>
              <a:gd name="T18" fmla="*/ 1 w 63"/>
              <a:gd name="T19" fmla="*/ 29 h 76"/>
              <a:gd name="T20" fmla="*/ 29 w 63"/>
              <a:gd name="T21" fmla="*/ 1 h 76"/>
              <a:gd name="T22" fmla="*/ 33 w 63"/>
              <a:gd name="T23" fmla="*/ 1 h 76"/>
              <a:gd name="T24" fmla="*/ 61 w 63"/>
              <a:gd name="T25" fmla="*/ 29 h 76"/>
              <a:gd name="T26" fmla="*/ 63 w 63"/>
              <a:gd name="T27" fmla="*/ 33 h 76"/>
              <a:gd name="T28" fmla="*/ 63 w 63"/>
              <a:gd name="T29" fmla="*/ 74 h 76"/>
              <a:gd name="T30" fmla="*/ 60 w 63"/>
              <a:gd name="T31" fmla="*/ 76 h 76"/>
              <a:gd name="T32" fmla="*/ 42 w 63"/>
              <a:gd name="T33" fmla="*/ 76 h 76"/>
              <a:gd name="T34" fmla="*/ 40 w 63"/>
              <a:gd name="T35" fmla="*/ 74 h 76"/>
              <a:gd name="T36" fmla="*/ 40 w 63"/>
              <a:gd name="T3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6">
                <a:moveTo>
                  <a:pt x="40" y="51"/>
                </a:moveTo>
                <a:cubicBezTo>
                  <a:pt x="40" y="50"/>
                  <a:pt x="39" y="49"/>
                  <a:pt x="37" y="49"/>
                </a:cubicBezTo>
                <a:cubicBezTo>
                  <a:pt x="25" y="49"/>
                  <a:pt x="25" y="49"/>
                  <a:pt x="25" y="49"/>
                </a:cubicBezTo>
                <a:cubicBezTo>
                  <a:pt x="24" y="49"/>
                  <a:pt x="23" y="50"/>
                  <a:pt x="23" y="51"/>
                </a:cubicBezTo>
                <a:cubicBezTo>
                  <a:pt x="23" y="74"/>
                  <a:pt x="23" y="74"/>
                  <a:pt x="23" y="74"/>
                </a:cubicBezTo>
                <a:cubicBezTo>
                  <a:pt x="23" y="75"/>
                  <a:pt x="22" y="76"/>
                  <a:pt x="20" y="76"/>
                </a:cubicBezTo>
                <a:cubicBezTo>
                  <a:pt x="2" y="76"/>
                  <a:pt x="2" y="76"/>
                  <a:pt x="2" y="76"/>
                </a:cubicBezTo>
                <a:cubicBezTo>
                  <a:pt x="1" y="76"/>
                  <a:pt x="0" y="75"/>
                  <a:pt x="0" y="74"/>
                </a:cubicBezTo>
                <a:cubicBezTo>
                  <a:pt x="0" y="33"/>
                  <a:pt x="0" y="33"/>
                  <a:pt x="0" y="33"/>
                </a:cubicBezTo>
                <a:cubicBezTo>
                  <a:pt x="0" y="32"/>
                  <a:pt x="0" y="30"/>
                  <a:pt x="1" y="29"/>
                </a:cubicBezTo>
                <a:cubicBezTo>
                  <a:pt x="29" y="1"/>
                  <a:pt x="29" y="1"/>
                  <a:pt x="29" y="1"/>
                </a:cubicBezTo>
                <a:cubicBezTo>
                  <a:pt x="30" y="0"/>
                  <a:pt x="32" y="0"/>
                  <a:pt x="33" y="1"/>
                </a:cubicBezTo>
                <a:cubicBezTo>
                  <a:pt x="61" y="29"/>
                  <a:pt x="61" y="29"/>
                  <a:pt x="61" y="29"/>
                </a:cubicBezTo>
                <a:cubicBezTo>
                  <a:pt x="62" y="30"/>
                  <a:pt x="63" y="32"/>
                  <a:pt x="63" y="33"/>
                </a:cubicBezTo>
                <a:cubicBezTo>
                  <a:pt x="63" y="74"/>
                  <a:pt x="63" y="74"/>
                  <a:pt x="63" y="74"/>
                </a:cubicBezTo>
                <a:cubicBezTo>
                  <a:pt x="63" y="75"/>
                  <a:pt x="62" y="76"/>
                  <a:pt x="60" y="76"/>
                </a:cubicBezTo>
                <a:cubicBezTo>
                  <a:pt x="42" y="76"/>
                  <a:pt x="42" y="76"/>
                  <a:pt x="42" y="76"/>
                </a:cubicBezTo>
                <a:cubicBezTo>
                  <a:pt x="41" y="76"/>
                  <a:pt x="40" y="75"/>
                  <a:pt x="40" y="74"/>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4"/>
          <p:cNvSpPr>
            <a:spLocks/>
          </p:cNvSpPr>
          <p:nvPr/>
        </p:nvSpPr>
        <p:spPr bwMode="auto">
          <a:xfrm>
            <a:off x="1617663" y="2479675"/>
            <a:ext cx="177800" cy="239713"/>
          </a:xfrm>
          <a:custGeom>
            <a:avLst/>
            <a:gdLst>
              <a:gd name="T0" fmla="*/ 55 w 56"/>
              <a:gd name="T1" fmla="*/ 63 h 76"/>
              <a:gd name="T2" fmla="*/ 35 w 56"/>
              <a:gd name="T3" fmla="*/ 51 h 76"/>
              <a:gd name="T4" fmla="*/ 35 w 56"/>
              <a:gd name="T5" fmla="*/ 45 h 76"/>
              <a:gd name="T6" fmla="*/ 43 w 56"/>
              <a:gd name="T7" fmla="*/ 35 h 76"/>
              <a:gd name="T8" fmla="*/ 47 w 56"/>
              <a:gd name="T9" fmla="*/ 31 h 76"/>
              <a:gd name="T10" fmla="*/ 47 w 56"/>
              <a:gd name="T11" fmla="*/ 30 h 76"/>
              <a:gd name="T12" fmla="*/ 46 w 56"/>
              <a:gd name="T13" fmla="*/ 21 h 76"/>
              <a:gd name="T14" fmla="*/ 44 w 56"/>
              <a:gd name="T15" fmla="*/ 20 h 76"/>
              <a:gd name="T16" fmla="*/ 44 w 56"/>
              <a:gd name="T17" fmla="*/ 16 h 76"/>
              <a:gd name="T18" fmla="*/ 28 w 56"/>
              <a:gd name="T19" fmla="*/ 0 h 76"/>
              <a:gd name="T20" fmla="*/ 12 w 56"/>
              <a:gd name="T21" fmla="*/ 16 h 76"/>
              <a:gd name="T22" fmla="*/ 12 w 56"/>
              <a:gd name="T23" fmla="*/ 20 h 76"/>
              <a:gd name="T24" fmla="*/ 10 w 56"/>
              <a:gd name="T25" fmla="*/ 21 h 76"/>
              <a:gd name="T26" fmla="*/ 9 w 56"/>
              <a:gd name="T27" fmla="*/ 30 h 76"/>
              <a:gd name="T28" fmla="*/ 9 w 56"/>
              <a:gd name="T29" fmla="*/ 31 h 76"/>
              <a:gd name="T30" fmla="*/ 13 w 56"/>
              <a:gd name="T31" fmla="*/ 35 h 76"/>
              <a:gd name="T32" fmla="*/ 21 w 56"/>
              <a:gd name="T33" fmla="*/ 45 h 76"/>
              <a:gd name="T34" fmla="*/ 21 w 56"/>
              <a:gd name="T35" fmla="*/ 51 h 76"/>
              <a:gd name="T36" fmla="*/ 1 w 56"/>
              <a:gd name="T37" fmla="*/ 62 h 76"/>
              <a:gd name="T38" fmla="*/ 1 w 56"/>
              <a:gd name="T39" fmla="*/ 70 h 76"/>
              <a:gd name="T40" fmla="*/ 1 w 56"/>
              <a:gd name="T41" fmla="*/ 71 h 76"/>
              <a:gd name="T42" fmla="*/ 2 w 56"/>
              <a:gd name="T43" fmla="*/ 71 h 76"/>
              <a:gd name="T44" fmla="*/ 28 w 56"/>
              <a:gd name="T45" fmla="*/ 76 h 76"/>
              <a:gd name="T46" fmla="*/ 54 w 56"/>
              <a:gd name="T47" fmla="*/ 71 h 76"/>
              <a:gd name="T48" fmla="*/ 55 w 56"/>
              <a:gd name="T49" fmla="*/ 71 h 76"/>
              <a:gd name="T50" fmla="*/ 55 w 56"/>
              <a:gd name="T51" fmla="*/ 70 h 76"/>
              <a:gd name="T52" fmla="*/ 55 w 56"/>
              <a:gd name="T53"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6">
                <a:moveTo>
                  <a:pt x="55" y="63"/>
                </a:moveTo>
                <a:cubicBezTo>
                  <a:pt x="54" y="56"/>
                  <a:pt x="39" y="52"/>
                  <a:pt x="35" y="51"/>
                </a:cubicBezTo>
                <a:cubicBezTo>
                  <a:pt x="35" y="45"/>
                  <a:pt x="35" y="45"/>
                  <a:pt x="35" y="45"/>
                </a:cubicBezTo>
                <a:cubicBezTo>
                  <a:pt x="39" y="43"/>
                  <a:pt x="42" y="39"/>
                  <a:pt x="43" y="35"/>
                </a:cubicBezTo>
                <a:cubicBezTo>
                  <a:pt x="45" y="34"/>
                  <a:pt x="47" y="34"/>
                  <a:pt x="47" y="31"/>
                </a:cubicBezTo>
                <a:cubicBezTo>
                  <a:pt x="47" y="31"/>
                  <a:pt x="47" y="31"/>
                  <a:pt x="47" y="30"/>
                </a:cubicBezTo>
                <a:cubicBezTo>
                  <a:pt x="48" y="26"/>
                  <a:pt x="48" y="22"/>
                  <a:pt x="46" y="21"/>
                </a:cubicBezTo>
                <a:cubicBezTo>
                  <a:pt x="46" y="20"/>
                  <a:pt x="45" y="20"/>
                  <a:pt x="44" y="20"/>
                </a:cubicBezTo>
                <a:cubicBezTo>
                  <a:pt x="44" y="16"/>
                  <a:pt x="44" y="16"/>
                  <a:pt x="44" y="16"/>
                </a:cubicBezTo>
                <a:cubicBezTo>
                  <a:pt x="44" y="7"/>
                  <a:pt x="37" y="0"/>
                  <a:pt x="28" y="0"/>
                </a:cubicBezTo>
                <a:cubicBezTo>
                  <a:pt x="19" y="0"/>
                  <a:pt x="12" y="7"/>
                  <a:pt x="12" y="16"/>
                </a:cubicBezTo>
                <a:cubicBezTo>
                  <a:pt x="12" y="20"/>
                  <a:pt x="12" y="20"/>
                  <a:pt x="12" y="20"/>
                </a:cubicBezTo>
                <a:cubicBezTo>
                  <a:pt x="11" y="20"/>
                  <a:pt x="10" y="20"/>
                  <a:pt x="10" y="21"/>
                </a:cubicBezTo>
                <a:cubicBezTo>
                  <a:pt x="8" y="22"/>
                  <a:pt x="8" y="26"/>
                  <a:pt x="9" y="30"/>
                </a:cubicBezTo>
                <a:cubicBezTo>
                  <a:pt x="9" y="31"/>
                  <a:pt x="9" y="31"/>
                  <a:pt x="9" y="31"/>
                </a:cubicBezTo>
                <a:cubicBezTo>
                  <a:pt x="9" y="34"/>
                  <a:pt x="11" y="34"/>
                  <a:pt x="13" y="35"/>
                </a:cubicBezTo>
                <a:cubicBezTo>
                  <a:pt x="14" y="39"/>
                  <a:pt x="17" y="43"/>
                  <a:pt x="21" y="45"/>
                </a:cubicBezTo>
                <a:cubicBezTo>
                  <a:pt x="21" y="51"/>
                  <a:pt x="21" y="51"/>
                  <a:pt x="21" y="51"/>
                </a:cubicBezTo>
                <a:cubicBezTo>
                  <a:pt x="17" y="52"/>
                  <a:pt x="2" y="56"/>
                  <a:pt x="1" y="62"/>
                </a:cubicBezTo>
                <a:cubicBezTo>
                  <a:pt x="1" y="63"/>
                  <a:pt x="0" y="65"/>
                  <a:pt x="1" y="70"/>
                </a:cubicBezTo>
                <a:cubicBezTo>
                  <a:pt x="1" y="71"/>
                  <a:pt x="1" y="71"/>
                  <a:pt x="1" y="71"/>
                </a:cubicBezTo>
                <a:cubicBezTo>
                  <a:pt x="2" y="71"/>
                  <a:pt x="2" y="71"/>
                  <a:pt x="2" y="71"/>
                </a:cubicBezTo>
                <a:cubicBezTo>
                  <a:pt x="2" y="71"/>
                  <a:pt x="13" y="76"/>
                  <a:pt x="28" y="76"/>
                </a:cubicBezTo>
                <a:cubicBezTo>
                  <a:pt x="43" y="76"/>
                  <a:pt x="54" y="71"/>
                  <a:pt x="54" y="71"/>
                </a:cubicBezTo>
                <a:cubicBezTo>
                  <a:pt x="55" y="71"/>
                  <a:pt x="55" y="71"/>
                  <a:pt x="55" y="71"/>
                </a:cubicBezTo>
                <a:cubicBezTo>
                  <a:pt x="55" y="70"/>
                  <a:pt x="55" y="70"/>
                  <a:pt x="55" y="70"/>
                </a:cubicBezTo>
                <a:cubicBezTo>
                  <a:pt x="56" y="65"/>
                  <a:pt x="55" y="63"/>
                  <a:pt x="5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深交所在</a:t>
            </a: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11</a:t>
            </a:r>
            <a:r>
              <a:rPr lang="zh-CN" altLang="en-US" sz="1000" dirty="0" smtClean="0">
                <a:solidFill>
                  <a:schemeClr val="bg1"/>
                </a:solidFill>
              </a:rPr>
              <a:t>月</a:t>
            </a:r>
            <a:r>
              <a:rPr lang="en-US" altLang="zh-CN" sz="1000" dirty="0" smtClean="0">
                <a:solidFill>
                  <a:schemeClr val="bg1"/>
                </a:solidFill>
              </a:rPr>
              <a:t>29</a:t>
            </a:r>
            <a:r>
              <a:rPr lang="zh-CN" altLang="en-US" sz="1000" dirty="0" smtClean="0">
                <a:solidFill>
                  <a:schemeClr val="bg1"/>
                </a:solidFill>
              </a:rPr>
              <a:t>日签署的</a:t>
            </a:r>
            <a:r>
              <a:rPr lang="en-US" altLang="zh-CN" sz="1000" dirty="0" smtClean="0">
                <a:solidFill>
                  <a:schemeClr val="bg1"/>
                </a:solidFill>
              </a:rPr>
              <a:t>《</a:t>
            </a:r>
            <a:r>
              <a:rPr lang="zh-CN" altLang="en-US" sz="1000" dirty="0" smtClean="0">
                <a:solidFill>
                  <a:schemeClr val="bg1"/>
                </a:solidFill>
              </a:rPr>
              <a:t>深圳正威（集团）有限公司</a:t>
            </a:r>
            <a:r>
              <a:rPr lang="zh-CN" altLang="en-US" sz="1000" dirty="0">
                <a:solidFill>
                  <a:schemeClr val="bg1"/>
                </a:solidFill>
              </a:rPr>
              <a:t> </a:t>
            </a:r>
            <a:r>
              <a:rPr lang="en-US" altLang="zh-CN" sz="1000" dirty="0" smtClean="0">
                <a:solidFill>
                  <a:schemeClr val="bg1"/>
                </a:solidFill>
              </a:rPr>
              <a:t>2016</a:t>
            </a:r>
            <a:r>
              <a:rPr lang="zh-CN" altLang="en-US" sz="1000" dirty="0" smtClean="0">
                <a:solidFill>
                  <a:schemeClr val="bg1"/>
                </a:solidFill>
              </a:rPr>
              <a:t>年面向合格投资者公开发行公司债券募集说明书</a:t>
            </a:r>
            <a:r>
              <a:rPr lang="en-US" altLang="zh-CN" sz="1000" dirty="0" smtClean="0">
                <a:solidFill>
                  <a:schemeClr val="bg1"/>
                </a:solidFill>
              </a:rPr>
              <a:t>》</a:t>
            </a:r>
            <a:r>
              <a:rPr lang="zh-CN" altLang="en-US" sz="1000" dirty="0" smtClean="0">
                <a:solidFill>
                  <a:schemeClr val="bg1"/>
                </a:solidFill>
              </a:rPr>
              <a:t>中披露，正威集团应该在</a:t>
            </a: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11</a:t>
            </a:r>
            <a:r>
              <a:rPr lang="zh-CN" altLang="en-US" sz="1000" dirty="0" smtClean="0">
                <a:solidFill>
                  <a:schemeClr val="bg1"/>
                </a:solidFill>
              </a:rPr>
              <a:t>月</a:t>
            </a:r>
            <a:r>
              <a:rPr lang="en-US" altLang="zh-CN" sz="1000" dirty="0" smtClean="0">
                <a:solidFill>
                  <a:schemeClr val="bg1"/>
                </a:solidFill>
              </a:rPr>
              <a:t>29</a:t>
            </a:r>
            <a:r>
              <a:rPr lang="zh-CN" altLang="en-US" sz="1000" dirty="0" smtClean="0">
                <a:solidFill>
                  <a:schemeClr val="bg1"/>
                </a:solidFill>
              </a:rPr>
              <a:t>日签署日期之后</a:t>
            </a:r>
            <a:r>
              <a:rPr lang="en-US" altLang="zh-CN" sz="1000" dirty="0" smtClean="0">
                <a:solidFill>
                  <a:schemeClr val="bg1"/>
                </a:solidFill>
              </a:rPr>
              <a:t>12</a:t>
            </a:r>
            <a:r>
              <a:rPr lang="zh-CN" altLang="en-US" sz="1000" dirty="0" smtClean="0">
                <a:solidFill>
                  <a:schemeClr val="bg1"/>
                </a:solidFill>
              </a:rPr>
              <a:t>个月内发行首期，并于</a:t>
            </a:r>
            <a:r>
              <a:rPr lang="en-US" altLang="zh-CN" sz="1000" dirty="0" smtClean="0">
                <a:solidFill>
                  <a:schemeClr val="bg1"/>
                </a:solidFill>
              </a:rPr>
              <a:t>24</a:t>
            </a:r>
            <a:r>
              <a:rPr lang="zh-CN" altLang="en-US" sz="1000" dirty="0" smtClean="0">
                <a:solidFill>
                  <a:schemeClr val="bg1"/>
                </a:solidFill>
              </a:rPr>
              <a:t>个月之内发行完毕。根据说明书说明，此次正威集团的债券发行将不超过</a:t>
            </a:r>
            <a:r>
              <a:rPr lang="en-US" altLang="zh-CN" sz="1000" dirty="0" smtClean="0">
                <a:solidFill>
                  <a:schemeClr val="bg1"/>
                </a:solidFill>
              </a:rPr>
              <a:t>40</a:t>
            </a:r>
            <a:r>
              <a:rPr lang="zh-CN" altLang="en-US" sz="1000" dirty="0" smtClean="0">
                <a:solidFill>
                  <a:schemeClr val="bg1"/>
                </a:solidFill>
              </a:rPr>
              <a:t>亿人民币，主要用于偿还银行贷款和补充流动资金。</a:t>
            </a:r>
            <a:endParaRPr lang="zh-CN" altLang="en-US" sz="1000" dirty="0">
              <a:solidFill>
                <a:schemeClr val="bg1"/>
              </a:solidFill>
            </a:endParaRPr>
          </a:p>
        </p:txBody>
      </p:sp>
      <p:sp>
        <p:nvSpPr>
          <p:cNvPr id="30" name="矩形 29"/>
          <p:cNvSpPr/>
          <p:nvPr/>
        </p:nvSpPr>
        <p:spPr>
          <a:xfrm>
            <a:off x="935037" y="3371711"/>
            <a:ext cx="7273925" cy="1384995"/>
          </a:xfrm>
          <a:prstGeom prst="rect">
            <a:avLst/>
          </a:prstGeom>
        </p:spPr>
        <p:txBody>
          <a:bodyPr wrap="square">
            <a:spAutoFit/>
          </a:bodyPr>
          <a:lstStyle/>
          <a:p>
            <a:pPr>
              <a:lnSpc>
                <a:spcPct val="120000"/>
              </a:lnSpc>
            </a:pPr>
            <a:r>
              <a:rPr lang="zh-CN" altLang="en-US" sz="1000" dirty="0" smtClean="0">
                <a:solidFill>
                  <a:schemeClr val="bg1"/>
                </a:solidFill>
              </a:rPr>
              <a:t>目前正威国际集团与其他有色金属行业的竞争对手不同，旗下没有一家公司介入资本</a:t>
            </a:r>
            <a:r>
              <a:rPr lang="zh-CN" altLang="en-US" sz="1000" dirty="0">
                <a:solidFill>
                  <a:schemeClr val="bg1"/>
                </a:solidFill>
              </a:rPr>
              <a:t>市场。集团董事局主席王</a:t>
            </a:r>
            <a:r>
              <a:rPr lang="zh-CN" altLang="en-US" sz="1000" dirty="0" smtClean="0">
                <a:solidFill>
                  <a:schemeClr val="bg1"/>
                </a:solidFill>
              </a:rPr>
              <a:t>文银解释原因是正威的作风一向比较低调，同时作为一家利润超过百亿的公司，正威的资金储备比较充分，因此上市的动力没有其他公司强。</a:t>
            </a:r>
            <a:endParaRPr lang="en-US" altLang="zh-CN" sz="1000" dirty="0" smtClean="0">
              <a:solidFill>
                <a:schemeClr val="bg1"/>
              </a:solidFill>
            </a:endParaRPr>
          </a:p>
          <a:p>
            <a:pPr>
              <a:lnSpc>
                <a:spcPct val="120000"/>
              </a:lnSpc>
              <a:buFont typeface="Arial" charset="0"/>
              <a:buNone/>
            </a:pP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但王</a:t>
            </a:r>
            <a:r>
              <a:rPr lang="zh-CN" altLang="en-US" sz="1000" dirty="0">
                <a:solidFill>
                  <a:schemeClr val="bg1"/>
                </a:solidFill>
              </a:rPr>
              <a:t>文银在</a:t>
            </a:r>
            <a:r>
              <a:rPr lang="en-US" altLang="zh-CN" sz="1000" dirty="0">
                <a:solidFill>
                  <a:schemeClr val="bg1"/>
                </a:solidFill>
              </a:rPr>
              <a:t>2017</a:t>
            </a:r>
            <a:r>
              <a:rPr lang="zh-CN" altLang="en-US" sz="1000" dirty="0">
                <a:solidFill>
                  <a:schemeClr val="bg1"/>
                </a:solidFill>
              </a:rPr>
              <a:t>年</a:t>
            </a:r>
            <a:r>
              <a:rPr lang="en-US" altLang="zh-CN" sz="1000" dirty="0">
                <a:solidFill>
                  <a:schemeClr val="bg1"/>
                </a:solidFill>
              </a:rPr>
              <a:t>4</a:t>
            </a:r>
            <a:r>
              <a:rPr lang="zh-CN" altLang="en-US" sz="1000" dirty="0">
                <a:solidFill>
                  <a:schemeClr val="bg1"/>
                </a:solidFill>
              </a:rPr>
              <a:t>月份的“</a:t>
            </a:r>
            <a:r>
              <a:rPr lang="en-US" altLang="zh-CN" sz="1000" dirty="0">
                <a:solidFill>
                  <a:schemeClr val="bg1"/>
                </a:solidFill>
              </a:rPr>
              <a:t>2017</a:t>
            </a:r>
            <a:r>
              <a:rPr lang="zh-CN" altLang="en-US" sz="1000" dirty="0">
                <a:solidFill>
                  <a:schemeClr val="bg1"/>
                </a:solidFill>
              </a:rPr>
              <a:t>川商论坛”上接收采访时表示，</a:t>
            </a:r>
            <a:r>
              <a:rPr lang="zh-CN" altLang="en-US" sz="1000" dirty="0">
                <a:solidFill>
                  <a:srgbClr val="FF0000"/>
                </a:solidFill>
              </a:rPr>
              <a:t>正威集团将在</a:t>
            </a:r>
            <a:r>
              <a:rPr lang="en-US" altLang="zh-CN" sz="1000" dirty="0">
                <a:solidFill>
                  <a:srgbClr val="FF0000"/>
                </a:solidFill>
              </a:rPr>
              <a:t>2017</a:t>
            </a:r>
            <a:r>
              <a:rPr lang="zh-CN" altLang="en-US" sz="1000" dirty="0">
                <a:solidFill>
                  <a:srgbClr val="FF0000"/>
                </a:solidFill>
              </a:rPr>
              <a:t>年启动上市计划</a:t>
            </a:r>
            <a:r>
              <a:rPr lang="zh-CN" altLang="en-US" sz="1000" dirty="0">
                <a:solidFill>
                  <a:schemeClr val="bg1"/>
                </a:solidFill>
              </a:rPr>
              <a:t>，预计会在</a:t>
            </a:r>
            <a:r>
              <a:rPr lang="en-US" altLang="zh-CN" sz="1000" dirty="0">
                <a:solidFill>
                  <a:srgbClr val="FF0000"/>
                </a:solidFill>
              </a:rPr>
              <a:t>A</a:t>
            </a:r>
            <a:r>
              <a:rPr lang="zh-CN" altLang="en-US" sz="1000" dirty="0">
                <a:solidFill>
                  <a:srgbClr val="FF0000"/>
                </a:solidFill>
              </a:rPr>
              <a:t>股和港股分别并购一家公司</a:t>
            </a:r>
            <a:r>
              <a:rPr lang="zh-CN" altLang="en-US" sz="1000" dirty="0">
                <a:solidFill>
                  <a:schemeClr val="bg1"/>
                </a:solidFill>
              </a:rPr>
              <a:t>，并向其注入优质资产</a:t>
            </a:r>
            <a:r>
              <a:rPr lang="zh-CN" altLang="en-US" sz="1000" dirty="0" smtClean="0">
                <a:solidFill>
                  <a:schemeClr val="bg1"/>
                </a:solidFill>
              </a:rPr>
              <a:t>。</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不过</a:t>
            </a:r>
            <a:r>
              <a:rPr lang="zh-CN" altLang="en-US" sz="1000" dirty="0">
                <a:solidFill>
                  <a:schemeClr val="bg1"/>
                </a:solidFill>
              </a:rPr>
              <a:t>截止到</a:t>
            </a:r>
            <a:r>
              <a:rPr lang="en-US" altLang="zh-CN" sz="1000" dirty="0">
                <a:solidFill>
                  <a:schemeClr val="bg1"/>
                </a:solidFill>
              </a:rPr>
              <a:t>2017</a:t>
            </a:r>
            <a:r>
              <a:rPr lang="zh-CN" altLang="en-US" sz="1000" dirty="0">
                <a:solidFill>
                  <a:schemeClr val="bg1"/>
                </a:solidFill>
              </a:rPr>
              <a:t>年</a:t>
            </a:r>
            <a:r>
              <a:rPr lang="en-US" altLang="zh-CN" sz="1000" dirty="0" smtClean="0">
                <a:solidFill>
                  <a:schemeClr val="bg1"/>
                </a:solidFill>
              </a:rPr>
              <a:t>10</a:t>
            </a:r>
            <a:r>
              <a:rPr lang="zh-CN" altLang="en-US" sz="1000" dirty="0" smtClean="0">
                <a:solidFill>
                  <a:schemeClr val="bg1"/>
                </a:solidFill>
              </a:rPr>
              <a:t>月</a:t>
            </a:r>
            <a:r>
              <a:rPr lang="zh-CN" altLang="en-US" sz="1000" dirty="0">
                <a:solidFill>
                  <a:schemeClr val="bg1"/>
                </a:solidFill>
              </a:rPr>
              <a:t>，还</a:t>
            </a:r>
            <a:r>
              <a:rPr lang="zh-CN" altLang="en-US" sz="1000" dirty="0" smtClean="0">
                <a:solidFill>
                  <a:schemeClr val="bg1"/>
                </a:solidFill>
              </a:rPr>
              <a:t>没有更多关于</a:t>
            </a:r>
            <a:r>
              <a:rPr lang="zh-CN" altLang="en-US" sz="1000" dirty="0">
                <a:solidFill>
                  <a:schemeClr val="bg1"/>
                </a:solidFill>
              </a:rPr>
              <a:t>正威集团并购上市的更多消息。</a:t>
            </a:r>
            <a:endParaRPr lang="zh-CN" altLang="en-US" sz="1000" dirty="0">
              <a:solidFill>
                <a:schemeClr val="bg1"/>
              </a:solidFill>
            </a:endParaRPr>
          </a:p>
        </p:txBody>
      </p:sp>
    </p:spTree>
    <p:extLst>
      <p:ext uri="{BB962C8B-B14F-4D97-AF65-F5344CB8AC3E}">
        <p14:creationId xmlns:p14="http://schemas.microsoft.com/office/powerpoint/2010/main" val="1270114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4483391"/>
              </p:ext>
            </p:extLst>
          </p:nvPr>
        </p:nvGraphicFramePr>
        <p:xfrm>
          <a:off x="3491880" y="987426"/>
          <a:ext cx="5472607" cy="3384314"/>
        </p:xfrm>
        <a:graphic>
          <a:graphicData uri="http://schemas.openxmlformats.org/drawingml/2006/table">
            <a:tbl>
              <a:tblPr firstRow="1" bandRow="1">
                <a:tableStyleId>{3C2FFA5D-87B4-456A-9821-1D502468CF0F}</a:tableStyleId>
              </a:tblPr>
              <a:tblGrid>
                <a:gridCol w="781801"/>
                <a:gridCol w="781801"/>
                <a:gridCol w="781801"/>
                <a:gridCol w="781801"/>
                <a:gridCol w="781801"/>
                <a:gridCol w="781801"/>
                <a:gridCol w="781801"/>
              </a:tblGrid>
              <a:tr h="504314">
                <a:tc>
                  <a:txBody>
                    <a:bodyPr/>
                    <a:lstStyle/>
                    <a:p>
                      <a:pPr algn="ctr"/>
                      <a:r>
                        <a:rPr lang="zh-CN" altLang="en-US" sz="800" dirty="0" smtClean="0">
                          <a:latin typeface="DengXian" charset="-122"/>
                          <a:ea typeface="DengXian" charset="-122"/>
                          <a:cs typeface="DengXian" charset="-122"/>
                        </a:rPr>
                        <a:t>企业</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全球制造</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世界</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2016</a:t>
                      </a:r>
                      <a:r>
                        <a:rPr lang="zh-CN" altLang="en-US" sz="800" dirty="0" smtClean="0">
                          <a:latin typeface="DengXian" charset="-122"/>
                          <a:ea typeface="DengXian" charset="-122"/>
                          <a:cs typeface="DengXian" charset="-122"/>
                        </a:rPr>
                        <a:t>营收</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净利润</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净资产收益率</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是否上市</a:t>
                      </a:r>
                      <a:endParaRPr lang="zh-CN" altLang="en-US" sz="800" dirty="0">
                        <a:latin typeface="DengXian" charset="-122"/>
                        <a:ea typeface="DengXian" charset="-122"/>
                        <a:cs typeface="DengXian" charset="-122"/>
                      </a:endParaRPr>
                    </a:p>
                  </a:txBody>
                  <a:tcPr anchor="ctr">
                    <a:solidFill>
                      <a:srgbClr val="EF6541"/>
                    </a:solidFill>
                  </a:tcPr>
                </a:tc>
              </a:tr>
              <a:tr h="360000">
                <a:tc>
                  <a:txBody>
                    <a:bodyPr/>
                    <a:lstStyle/>
                    <a:p>
                      <a:pPr algn="ctr"/>
                      <a:r>
                        <a:rPr lang="zh-CN" altLang="en-US" sz="800" smtClean="0">
                          <a:latin typeface="DengXian" charset="-122"/>
                          <a:ea typeface="DengXian" charset="-122"/>
                          <a:cs typeface="DengXian" charset="-122"/>
                        </a:rPr>
                        <a:t>中国五矿</a:t>
                      </a:r>
                      <a:endParaRPr lang="en-US" altLang="zh-CN" sz="800" dirty="0" smtClean="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4354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-29.49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-0.40%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拆分上市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山东魏桥</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159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3750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80.38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3.80%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纺织业务香港上市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正威集团</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3199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79.24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计划</a:t>
                      </a: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年上市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中国铝业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205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248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1440.66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4.02</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601600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江西铜业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144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339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2023.08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1.70%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600362</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铜陵有色</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866.74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000630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紫金矿业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431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788.51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601899</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云南铜业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493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591.95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3.75%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000878</a:t>
                      </a:r>
                      <a:endParaRPr lang="zh-CN" altLang="en-US" sz="800" dirty="0">
                        <a:latin typeface="DengXian" charset="-122"/>
                        <a:ea typeface="DengXian" charset="-122"/>
                        <a:cs typeface="DengXian" charset="-122"/>
                      </a:endParaRPr>
                    </a:p>
                  </a:txBody>
                  <a:tcPr anchor="ctr">
                    <a:solidFill>
                      <a:schemeClr val="bg1"/>
                    </a:solidFill>
                  </a:tcPr>
                </a:tc>
              </a:tr>
            </a:tbl>
          </a:graphicData>
        </a:graphic>
      </p:graphicFrame>
      <p:pic>
        <p:nvPicPr>
          <p:cNvPr id="3"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 name="Text Box 4"/>
          <p:cNvSpPr txBox="1">
            <a:spLocks noChangeArrowheads="1"/>
          </p:cNvSpPr>
          <p:nvPr/>
        </p:nvSpPr>
        <p:spPr bwMode="auto">
          <a:xfrm>
            <a:off x="250825" y="266700"/>
            <a:ext cx="3785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主要业务竞争对手分析</a:t>
            </a:r>
            <a:endParaRPr lang="en-US" altLang="zh-CN" b="1" dirty="0">
              <a:solidFill>
                <a:schemeClr val="bg1"/>
              </a:solidFill>
              <a:latin typeface="微软雅黑" charset="-122"/>
              <a:ea typeface="微软雅黑" charset="-122"/>
            </a:endParaRPr>
          </a:p>
        </p:txBody>
      </p:sp>
      <p:sp>
        <p:nvSpPr>
          <p:cNvPr id="7" name="Rectangle 25"/>
          <p:cNvSpPr>
            <a:spLocks noChangeArrowheads="1"/>
          </p:cNvSpPr>
          <p:nvPr/>
        </p:nvSpPr>
        <p:spPr bwMode="auto">
          <a:xfrm>
            <a:off x="231774" y="987426"/>
            <a:ext cx="311608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dirty="0" smtClean="0">
                <a:solidFill>
                  <a:schemeClr val="bg1"/>
                </a:solidFill>
              </a:rPr>
              <a:t>我国铜消费比例占全球的</a:t>
            </a:r>
            <a:r>
              <a:rPr lang="en-US" altLang="zh-CN" sz="1000" dirty="0" smtClean="0">
                <a:solidFill>
                  <a:schemeClr val="bg1"/>
                </a:solidFill>
              </a:rPr>
              <a:t>40%</a:t>
            </a:r>
            <a:r>
              <a:rPr lang="zh-CN" altLang="en-US" sz="1000" dirty="0" smtClean="0">
                <a:solidFill>
                  <a:schemeClr val="bg1"/>
                </a:solidFill>
              </a:rPr>
              <a:t>，而我国的铜矿储量仅为全球的</a:t>
            </a:r>
            <a:r>
              <a:rPr lang="en-US" altLang="zh-CN" sz="1000" dirty="0" smtClean="0">
                <a:solidFill>
                  <a:schemeClr val="bg1"/>
                </a:solidFill>
              </a:rPr>
              <a:t>4%</a:t>
            </a:r>
            <a:r>
              <a:rPr lang="zh-CN" altLang="en-US" sz="1000" dirty="0" smtClean="0">
                <a:solidFill>
                  <a:schemeClr val="bg1"/>
                </a:solidFill>
              </a:rPr>
              <a:t>。同时目前我国铜工业基础十分薄弱，自给率不足</a:t>
            </a:r>
            <a:r>
              <a:rPr lang="en-US" altLang="zh-CN" sz="1000" dirty="0" smtClean="0">
                <a:solidFill>
                  <a:schemeClr val="bg1"/>
                </a:solidFill>
              </a:rPr>
              <a:t>30%</a:t>
            </a:r>
            <a:r>
              <a:rPr lang="zh-CN" altLang="en-US" sz="1000" dirty="0" smtClean="0">
                <a:solidFill>
                  <a:schemeClr val="bg1"/>
                </a:solidFill>
              </a:rPr>
              <a:t>，铜原料增长缓慢，铜供应的短缺为正威国际集团金属新材料和有色金属贸易板块提供了稳定的市场需求。</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目前正威国际集团在华南地区已经占据了较高的市场份额，竞争优势明显，具有良好的区域优势。集团位于安庆周边的汉白玉矿场，地理位置优越，毗邻长江交通运输成本低廉，具有较强竞争性。位于深圳的集团总部，与香港毗邻，经济高度发达。</a:t>
            </a:r>
            <a:r>
              <a:rPr lang="zh-CN" altLang="en-US" sz="1000" dirty="0" smtClean="0">
                <a:solidFill>
                  <a:srgbClr val="FF0000"/>
                </a:solidFill>
              </a:rPr>
              <a:t>因此，公司具备良好的区位优势、经济环境，市场及区位优势能够为正威集团带来稳定盈利。</a:t>
            </a:r>
            <a:endParaRPr lang="en-US" altLang="zh-CN" sz="1000" dirty="0" smtClean="0">
              <a:solidFill>
                <a:srgbClr val="FF0000"/>
              </a:solidFill>
            </a:endParaRPr>
          </a:p>
          <a:p>
            <a:pPr>
              <a:lnSpc>
                <a:spcPct val="120000"/>
              </a:lnSpc>
              <a:buFont typeface="Arial" charset="0"/>
              <a:buNone/>
            </a:pPr>
            <a:endParaRPr lang="en-US" altLang="zh-CN" sz="1000" dirty="0">
              <a:solidFill>
                <a:srgbClr val="FF0000"/>
              </a:solidFill>
            </a:endParaRPr>
          </a:p>
          <a:p>
            <a:pPr>
              <a:lnSpc>
                <a:spcPct val="120000"/>
              </a:lnSpc>
              <a:buFont typeface="Arial" charset="0"/>
              <a:buNone/>
            </a:pPr>
            <a:r>
              <a:rPr lang="zh-CN" altLang="en-US" sz="1000" dirty="0" smtClean="0">
                <a:solidFill>
                  <a:schemeClr val="bg1"/>
                </a:solidFill>
              </a:rPr>
              <a:t>正威国际集团的主营业务金属新材料、有色金属贸易市场已经从单纯的价格、市场份额之间的竞争演变为产品规模、技术、实力、品牌和销售渠道等全方面的竞争，</a:t>
            </a:r>
            <a:r>
              <a:rPr lang="zh-CN" altLang="en-US" sz="1000" dirty="0" smtClean="0">
                <a:solidFill>
                  <a:srgbClr val="FF0000"/>
                </a:solidFill>
              </a:rPr>
              <a:t>整体看来集团面临的行业竞争风险很激烈</a:t>
            </a:r>
            <a:r>
              <a:rPr lang="zh-CN" altLang="en-US" sz="1000" dirty="0" smtClean="0">
                <a:solidFill>
                  <a:schemeClr val="bg1"/>
                </a:solidFill>
              </a:rPr>
              <a:t>。</a:t>
            </a:r>
            <a:endParaRPr lang="zh-CN" altLang="en-US" sz="1000" dirty="0">
              <a:solidFill>
                <a:schemeClr val="bg1"/>
              </a:solidFill>
            </a:endParaRPr>
          </a:p>
        </p:txBody>
      </p:sp>
    </p:spTree>
    <p:extLst>
      <p:ext uri="{BB962C8B-B14F-4D97-AF65-F5344CB8AC3E}">
        <p14:creationId xmlns:p14="http://schemas.microsoft.com/office/powerpoint/2010/main" val="268108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企业目标及愿景</a:t>
            </a:r>
            <a:endParaRPr lang="en-US" altLang="zh-CN" b="1" dirty="0">
              <a:solidFill>
                <a:schemeClr val="bg1"/>
              </a:solidFill>
              <a:latin typeface="微软雅黑" charset="-122"/>
              <a:ea typeface="微软雅黑" charset="-122"/>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1358900" y="1798638"/>
            <a:ext cx="15128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zh-CN" altLang="en-US" sz="1200" b="1" dirty="0" smtClean="0">
                <a:solidFill>
                  <a:srgbClr val="EF6541"/>
                </a:solidFill>
              </a:rPr>
              <a:t>营业收入超过万亿元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按照正威国际集团</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3300</a:t>
            </a:r>
            <a:r>
              <a:rPr lang="zh-CN" altLang="en-US" sz="900" dirty="0" smtClean="0">
                <a:solidFill>
                  <a:schemeClr val="bg1"/>
                </a:solidFill>
              </a:rPr>
              <a:t>亿元的营业收入，王文银还需要再打造两个“正威”</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323529" y="3276600"/>
            <a:ext cx="187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在全球铜业行业拥有定价权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按照王文银目前的设想，需要在铜矿石长拥有</a:t>
            </a:r>
            <a:r>
              <a:rPr lang="en-US" altLang="zh-CN" sz="900" dirty="0" smtClean="0">
                <a:solidFill>
                  <a:schemeClr val="bg1"/>
                </a:solidFill>
              </a:rPr>
              <a:t>12%</a:t>
            </a:r>
            <a:r>
              <a:rPr lang="zh-CN" altLang="en-US" sz="900" dirty="0" smtClean="0">
                <a:solidFill>
                  <a:schemeClr val="bg1"/>
                </a:solidFill>
              </a:rPr>
              <a:t>左右的份额，才能掌握话语权和定价权。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进入世界</a:t>
            </a:r>
            <a:r>
              <a:rPr lang="en-US" altLang="zh-CN" sz="1200" b="1" dirty="0" smtClean="0">
                <a:solidFill>
                  <a:srgbClr val="EF6541"/>
                </a:solidFill>
              </a:rPr>
              <a:t>50</a:t>
            </a:r>
            <a:r>
              <a:rPr lang="zh-CN" altLang="en-US" sz="1200" b="1" dirty="0" smtClean="0">
                <a:solidFill>
                  <a:srgbClr val="EF6541"/>
                </a:solidFill>
              </a:rPr>
              <a:t>强</a:t>
            </a:r>
            <a:endParaRPr lang="en-US" altLang="zh-CN" sz="1200" b="1" dirty="0" smtClean="0">
              <a:solidFill>
                <a:srgbClr val="EF6541"/>
              </a:solidFill>
            </a:endParaRPr>
          </a:p>
          <a:p>
            <a:pP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a:t>
            </a:r>
            <a:r>
              <a:rPr lang="en-US" altLang="zh-CN" sz="900" dirty="0" smtClean="0">
                <a:solidFill>
                  <a:schemeClr val="bg1"/>
                </a:solidFill>
              </a:rPr>
              <a:t>2017</a:t>
            </a:r>
            <a:r>
              <a:rPr lang="zh-CN" altLang="en-US" sz="900" dirty="0" smtClean="0">
                <a:solidFill>
                  <a:schemeClr val="bg1"/>
                </a:solidFill>
              </a:rPr>
              <a:t>年第</a:t>
            </a:r>
            <a:r>
              <a:rPr lang="en-US" altLang="zh-CN" sz="900" dirty="0" smtClean="0">
                <a:solidFill>
                  <a:schemeClr val="bg1"/>
                </a:solidFill>
              </a:rPr>
              <a:t>50</a:t>
            </a:r>
            <a:r>
              <a:rPr lang="zh-CN" altLang="en-US" sz="900" dirty="0" smtClean="0">
                <a:solidFill>
                  <a:schemeClr val="bg1"/>
                </a:solidFill>
              </a:rPr>
              <a:t>位的企业营收为</a:t>
            </a:r>
            <a:r>
              <a:rPr lang="en-US" altLang="zh-CN" sz="900" dirty="0" smtClean="0">
                <a:solidFill>
                  <a:schemeClr val="bg1"/>
                </a:solidFill>
              </a:rPr>
              <a:t>105,127.5</a:t>
            </a:r>
            <a:r>
              <a:rPr lang="zh-CN" altLang="en-US" sz="900" dirty="0" smtClean="0">
                <a:solidFill>
                  <a:schemeClr val="bg1"/>
                </a:solidFill>
              </a:rPr>
              <a:t>百万美元</a:t>
            </a:r>
            <a:r>
              <a:rPr lang="en-US" altLang="zh-CN" sz="900" dirty="0" smtClean="0">
                <a:solidFill>
                  <a:schemeClr val="bg1"/>
                </a:solidFill>
              </a:rPr>
              <a:t>,</a:t>
            </a:r>
            <a:r>
              <a:rPr lang="zh-CN" altLang="en-US" sz="900" dirty="0" smtClean="0">
                <a:solidFill>
                  <a:schemeClr val="bg1"/>
                </a:solidFill>
              </a:rPr>
              <a:t>约合人民币</a:t>
            </a:r>
            <a:r>
              <a:rPr lang="en-US" altLang="zh-CN" sz="900" dirty="0" smtClean="0">
                <a:solidFill>
                  <a:schemeClr val="bg1"/>
                </a:solidFill>
              </a:rPr>
              <a:t>6937</a:t>
            </a:r>
            <a:r>
              <a:rPr lang="zh-CN" altLang="en-US" sz="900" dirty="0" smtClean="0">
                <a:solidFill>
                  <a:schemeClr val="bg1"/>
                </a:solidFill>
              </a:rPr>
              <a:t>亿元</a:t>
            </a:r>
            <a:r>
              <a:rPr lang="en-US" altLang="zh-CN" sz="900" dirty="0" smtClean="0">
                <a:solidFill>
                  <a:schemeClr val="bg1"/>
                </a:solidFill>
              </a:rPr>
              <a:t>,</a:t>
            </a:r>
            <a:r>
              <a:rPr lang="zh-CN" altLang="en-US" sz="900" dirty="0">
                <a:solidFill>
                  <a:schemeClr val="bg1"/>
                </a:solidFill>
              </a:rPr>
              <a:t> </a:t>
            </a:r>
            <a:r>
              <a:rPr lang="zh-CN" altLang="en-US" sz="900" dirty="0" smtClean="0">
                <a:solidFill>
                  <a:schemeClr val="bg1"/>
                </a:solidFill>
              </a:rPr>
              <a:t>是目前正威的</a:t>
            </a:r>
            <a:r>
              <a:rPr lang="en-US" altLang="zh-CN" sz="900" dirty="0" smtClean="0">
                <a:solidFill>
                  <a:schemeClr val="bg1"/>
                </a:solidFill>
              </a:rPr>
              <a:t>2.1</a:t>
            </a:r>
            <a:r>
              <a:rPr lang="zh-CN" altLang="en-US" sz="900" dirty="0" smtClean="0">
                <a:solidFill>
                  <a:schemeClr val="bg1"/>
                </a:solidFill>
              </a:rPr>
              <a:t>倍。</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4" y="3881438"/>
            <a:ext cx="19695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振兴民族精神 实现产业报国</a:t>
            </a:r>
            <a:endParaRPr lang="en-US" altLang="zh-CN" sz="1200" b="1" dirty="0" smtClean="0">
              <a:solidFill>
                <a:srgbClr val="EF6541"/>
              </a:solidFill>
            </a:endParaRPr>
          </a:p>
          <a:p>
            <a:pPr>
              <a:buFont typeface="Arial" charset="0"/>
              <a:buNone/>
            </a:pPr>
            <a:r>
              <a:rPr lang="zh-CN" altLang="en-US" sz="900" dirty="0" smtClean="0">
                <a:solidFill>
                  <a:schemeClr val="bg1"/>
                </a:solidFill>
              </a:rPr>
              <a:t>目前正威集团已经积极涉足国家政策大力扶持的半导体和高新材料领域，并取得初步成果。同时还积极合作创立中外合资公立医院，完善国家医疗事业。</a:t>
            </a:r>
            <a:endParaRPr lang="zh-CN" altLang="en-US" sz="900" dirty="0">
              <a:solidFill>
                <a:schemeClr val="bg1"/>
              </a:solidFill>
            </a:endParaRPr>
          </a:p>
        </p:txBody>
      </p:sp>
    </p:spTree>
    <p:extLst>
      <p:ext uri="{BB962C8B-B14F-4D97-AF65-F5344CB8AC3E}">
        <p14:creationId xmlns:p14="http://schemas.microsoft.com/office/powerpoint/2010/main" val="1094335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5603" name="Picture 3" descr="卡通遨游太空汇报模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4"/>
          <p:cNvSpPr>
            <a:spLocks noChangeArrowheads="1"/>
          </p:cNvSpPr>
          <p:nvPr/>
        </p:nvSpPr>
        <p:spPr bwMode="auto">
          <a:xfrm>
            <a:off x="4456113" y="1635125"/>
            <a:ext cx="4386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2800" b="1" dirty="0">
                <a:solidFill>
                  <a:srgbClr val="EF6541"/>
                </a:solidFill>
              </a:rPr>
              <a:t>THANKS FOR WATCHING</a:t>
            </a:r>
            <a:endParaRPr lang="en-US" altLang="zh-CN" sz="2800" dirty="0">
              <a:solidFill>
                <a:srgbClr val="EF6541"/>
              </a:solidFill>
            </a:endParaRPr>
          </a:p>
        </p:txBody>
      </p:sp>
    </p:spTree>
    <p:extLst>
      <p:ext uri="{BB962C8B-B14F-4D97-AF65-F5344CB8AC3E}">
        <p14:creationId xmlns:p14="http://schemas.microsoft.com/office/powerpoint/2010/main" val="2051600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01</a:t>
            </a: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正威国际集团简介及发展历程</a:t>
            </a:r>
          </a:p>
          <a:p>
            <a:pPr>
              <a:buFont typeface="Arial" charset="0"/>
              <a:buNone/>
            </a:pPr>
            <a:r>
              <a:rPr lang="zh-CN" altLang="en-US" sz="1600" dirty="0" smtClean="0">
                <a:solidFill>
                  <a:schemeClr val="bg1"/>
                </a:solidFill>
              </a:rPr>
              <a:t>历时</a:t>
            </a:r>
            <a:r>
              <a:rPr lang="en-US" altLang="zh-CN" sz="1600" dirty="0" smtClean="0">
                <a:solidFill>
                  <a:schemeClr val="bg1"/>
                </a:solidFill>
              </a:rPr>
              <a:t>20</a:t>
            </a:r>
            <a:r>
              <a:rPr lang="zh-CN" altLang="en-US" sz="1600" dirty="0" smtClean="0">
                <a:solidFill>
                  <a:schemeClr val="bg1"/>
                </a:solidFill>
              </a:rPr>
              <a:t>多年</a:t>
            </a:r>
            <a:r>
              <a:rPr lang="en-US" altLang="zh-CN" sz="1600" dirty="0" smtClean="0">
                <a:solidFill>
                  <a:schemeClr val="bg1"/>
                </a:solidFill>
              </a:rPr>
              <a:t>,</a:t>
            </a:r>
            <a:r>
              <a:rPr lang="zh-CN" altLang="en-US" sz="1600" dirty="0" smtClean="0">
                <a:solidFill>
                  <a:schemeClr val="bg1"/>
                </a:solidFill>
              </a:rPr>
              <a:t> 实现从</a:t>
            </a:r>
            <a:r>
              <a:rPr lang="en-US" altLang="zh-CN" sz="1600" dirty="0" smtClean="0">
                <a:solidFill>
                  <a:schemeClr val="bg1"/>
                </a:solidFill>
              </a:rPr>
              <a:t>0</a:t>
            </a:r>
            <a:r>
              <a:rPr lang="zh-CN" altLang="en-US" sz="1600" dirty="0" smtClean="0">
                <a:solidFill>
                  <a:schemeClr val="bg1"/>
                </a:solidFill>
              </a:rPr>
              <a:t>到</a:t>
            </a:r>
            <a:r>
              <a:rPr lang="en-US" altLang="zh-CN" sz="1600" dirty="0" smtClean="0">
                <a:solidFill>
                  <a:schemeClr val="bg1"/>
                </a:solidFill>
              </a:rPr>
              <a:t>3300</a:t>
            </a:r>
            <a:r>
              <a:rPr lang="zh-CN" altLang="en-US" sz="1600" dirty="0" smtClean="0">
                <a:solidFill>
                  <a:schemeClr val="bg1"/>
                </a:solidFill>
              </a:rPr>
              <a:t>亿的蜕变</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正威国际集团简介</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1015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世界铜王的铜业帝国</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200" dirty="0" smtClean="0">
                <a:solidFill>
                  <a:schemeClr val="bg1"/>
                </a:solidFill>
              </a:rPr>
              <a:t>正威国际集团是由产业经济发展起来的一家以金属新材料和非金属新材料完整产业链为主导的高科技产业集团</a:t>
            </a:r>
            <a:r>
              <a:rPr lang="zh-CN" altLang="en-US" sz="1200" dirty="0">
                <a:solidFill>
                  <a:schemeClr val="bg1"/>
                </a:solidFill>
              </a:rPr>
              <a:t>，</a:t>
            </a:r>
            <a:r>
              <a:rPr lang="zh-CN" altLang="en-US" sz="1200" dirty="0" smtClean="0">
                <a:solidFill>
                  <a:schemeClr val="bg1"/>
                </a:solidFill>
              </a:rPr>
              <a:t> 近年来大力发展产业投资与科技智慧园区开发、战略投资与财务投资、交易平台等业务，</a:t>
            </a:r>
            <a:r>
              <a:rPr lang="zh-CN" altLang="en-US" sz="1200" dirty="0" smtClean="0">
                <a:solidFill>
                  <a:srgbClr val="EF6541"/>
                </a:solidFill>
              </a:rPr>
              <a:t>在金属新材料领域位列世界第一</a:t>
            </a:r>
            <a:r>
              <a:rPr lang="zh-CN" altLang="en-US" sz="1200" dirty="0" smtClean="0">
                <a:solidFill>
                  <a:schemeClr val="bg1"/>
                </a:solidFill>
              </a:rPr>
              <a:t>。</a:t>
            </a:r>
            <a:endParaRPr lang="zh-CN" altLang="en-US" sz="1200" dirty="0">
              <a:solidFill>
                <a:schemeClr val="bg1"/>
              </a:solidFill>
            </a:endParaRPr>
          </a:p>
        </p:txBody>
      </p:sp>
      <p:sp>
        <p:nvSpPr>
          <p:cNvPr id="8202" name="Freeform 10"/>
          <p:cNvSpPr>
            <a:spLocks/>
          </p:cNvSpPr>
          <p:nvPr/>
        </p:nvSpPr>
        <p:spPr bwMode="auto">
          <a:xfrm>
            <a:off x="801688" y="2570163"/>
            <a:ext cx="1550987"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 name="Freeform 11"/>
          <p:cNvSpPr>
            <a:spLocks/>
          </p:cNvSpPr>
          <p:nvPr/>
        </p:nvSpPr>
        <p:spPr bwMode="auto">
          <a:xfrm>
            <a:off x="382588"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2403475"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 name="Freeform 13"/>
          <p:cNvSpPr>
            <a:spLocks/>
          </p:cNvSpPr>
          <p:nvPr/>
        </p:nvSpPr>
        <p:spPr bwMode="auto">
          <a:xfrm>
            <a:off x="1984375" y="4194175"/>
            <a:ext cx="371475"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p:cNvSpPr>
            <a:spLocks/>
          </p:cNvSpPr>
          <p:nvPr/>
        </p:nvSpPr>
        <p:spPr bwMode="auto">
          <a:xfrm>
            <a:off x="5187950" y="4194175"/>
            <a:ext cx="373063"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8"/>
          <p:cNvSpPr>
            <a:spLocks/>
          </p:cNvSpPr>
          <p:nvPr/>
        </p:nvSpPr>
        <p:spPr bwMode="auto">
          <a:xfrm>
            <a:off x="7210425"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19"/>
          <p:cNvSpPr>
            <a:spLocks/>
          </p:cNvSpPr>
          <p:nvPr/>
        </p:nvSpPr>
        <p:spPr bwMode="auto">
          <a:xfrm>
            <a:off x="6791325"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Text Box 20"/>
          <p:cNvSpPr txBox="1">
            <a:spLocks noChangeArrowheads="1"/>
          </p:cNvSpPr>
          <p:nvPr/>
        </p:nvSpPr>
        <p:spPr bwMode="auto">
          <a:xfrm>
            <a:off x="3444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01</a:t>
            </a:r>
          </a:p>
        </p:txBody>
      </p:sp>
      <p:sp>
        <p:nvSpPr>
          <p:cNvPr id="8213" name="Text Box 21"/>
          <p:cNvSpPr txBox="1">
            <a:spLocks noChangeArrowheads="1"/>
          </p:cNvSpPr>
          <p:nvPr/>
        </p:nvSpPr>
        <p:spPr bwMode="auto">
          <a:xfrm>
            <a:off x="35448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03</a:t>
            </a:r>
          </a:p>
        </p:txBody>
      </p:sp>
      <p:sp>
        <p:nvSpPr>
          <p:cNvPr id="8214" name="Text Box 22"/>
          <p:cNvSpPr txBox="1">
            <a:spLocks noChangeArrowheads="1"/>
          </p:cNvSpPr>
          <p:nvPr/>
        </p:nvSpPr>
        <p:spPr bwMode="auto">
          <a:xfrm>
            <a:off x="675163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05</a:t>
            </a:r>
          </a:p>
        </p:txBody>
      </p:sp>
      <p:sp>
        <p:nvSpPr>
          <p:cNvPr id="8215" name="Text Box 23"/>
          <p:cNvSpPr txBox="1">
            <a:spLocks noChangeArrowheads="1"/>
          </p:cNvSpPr>
          <p:nvPr/>
        </p:nvSpPr>
        <p:spPr bwMode="auto">
          <a:xfrm>
            <a:off x="194151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02</a:t>
            </a:r>
          </a:p>
        </p:txBody>
      </p:sp>
      <p:sp>
        <p:nvSpPr>
          <p:cNvPr id="8216" name="Text Box 24"/>
          <p:cNvSpPr txBox="1">
            <a:spLocks noChangeArrowheads="1"/>
          </p:cNvSpPr>
          <p:nvPr/>
        </p:nvSpPr>
        <p:spPr bwMode="auto">
          <a:xfrm>
            <a:off x="514826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04</a:t>
            </a:r>
          </a:p>
        </p:txBody>
      </p:sp>
      <p:sp>
        <p:nvSpPr>
          <p:cNvPr id="8217" name="Rectangle 25"/>
          <p:cNvSpPr>
            <a:spLocks noChangeArrowheads="1"/>
          </p:cNvSpPr>
          <p:nvPr/>
        </p:nvSpPr>
        <p:spPr bwMode="auto">
          <a:xfrm>
            <a:off x="996950"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正威国际集团拥有员工超过</a:t>
            </a:r>
            <a:r>
              <a:rPr lang="en-US" altLang="zh-CN" sz="800" dirty="0" smtClean="0">
                <a:solidFill>
                  <a:schemeClr val="bg1"/>
                </a:solidFill>
              </a:rPr>
              <a:t>17850</a:t>
            </a:r>
            <a:r>
              <a:rPr lang="zh-CN" altLang="en-US" sz="800" dirty="0" smtClean="0">
                <a:solidFill>
                  <a:schemeClr val="bg1"/>
                </a:solidFill>
              </a:rPr>
              <a:t>名，</a:t>
            </a:r>
            <a:r>
              <a:rPr lang="zh-CN" altLang="en-US" sz="800" b="1" dirty="0" smtClean="0">
                <a:solidFill>
                  <a:schemeClr val="bg1"/>
                </a:solidFill>
              </a:rPr>
              <a:t>总部位于广东省深圳市</a:t>
            </a:r>
            <a:r>
              <a:rPr lang="zh-CN" altLang="en-US" sz="800" dirty="0" smtClean="0">
                <a:solidFill>
                  <a:schemeClr val="bg1"/>
                </a:solidFill>
              </a:rPr>
              <a:t>，应全球化业务发展， 在国内成立了华东、北方、西南、西北总部，在新加坡、瑞士和美国设有国际总部。</a:t>
            </a:r>
            <a:endParaRPr lang="zh-CN" altLang="en-US" sz="800" dirty="0">
              <a:solidFill>
                <a:schemeClr val="bg1"/>
              </a:solidFill>
            </a:endParaRPr>
          </a:p>
        </p:txBody>
      </p:sp>
      <p:sp>
        <p:nvSpPr>
          <p:cNvPr id="8218" name="Rectangle 26"/>
          <p:cNvSpPr>
            <a:spLocks noChangeArrowheads="1"/>
          </p:cNvSpPr>
          <p:nvPr/>
        </p:nvSpPr>
        <p:spPr bwMode="auto">
          <a:xfrm>
            <a:off x="4211638"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集团从</a:t>
            </a:r>
            <a:r>
              <a:rPr lang="en-US" altLang="zh-CN" sz="800" dirty="0" smtClean="0">
                <a:solidFill>
                  <a:schemeClr val="bg1"/>
                </a:solidFill>
              </a:rPr>
              <a:t>2013</a:t>
            </a:r>
            <a:r>
              <a:rPr lang="zh-CN" altLang="en-US" sz="800" dirty="0" smtClean="0">
                <a:solidFill>
                  <a:schemeClr val="bg1"/>
                </a:solidFill>
              </a:rPr>
              <a:t>年开始连续</a:t>
            </a:r>
            <a:r>
              <a:rPr lang="en-US" altLang="zh-CN" sz="800" dirty="0" smtClean="0">
                <a:solidFill>
                  <a:schemeClr val="bg1"/>
                </a:solidFill>
              </a:rPr>
              <a:t>5</a:t>
            </a:r>
            <a:r>
              <a:rPr lang="zh-CN" altLang="en-US" sz="800" dirty="0" smtClean="0">
                <a:solidFill>
                  <a:schemeClr val="bg1"/>
                </a:solidFill>
              </a:rPr>
              <a:t>年进入</a:t>
            </a:r>
            <a:r>
              <a:rPr lang="en-US" altLang="zh-CN" sz="800" dirty="0" smtClean="0">
                <a:solidFill>
                  <a:schemeClr val="bg1"/>
                </a:solidFill>
              </a:rPr>
              <a:t>《</a:t>
            </a:r>
            <a:r>
              <a:rPr lang="zh-CN" altLang="en-US" sz="800" dirty="0" smtClean="0">
                <a:solidFill>
                  <a:schemeClr val="bg1"/>
                </a:solidFill>
              </a:rPr>
              <a:t>财富</a:t>
            </a:r>
            <a:r>
              <a:rPr lang="en-US" altLang="zh-CN" sz="800" dirty="0" smtClean="0">
                <a:solidFill>
                  <a:schemeClr val="bg1"/>
                </a:solidFill>
              </a:rPr>
              <a:t>》</a:t>
            </a:r>
            <a:r>
              <a:rPr lang="zh-CN" altLang="en-US" sz="800" dirty="0" smtClean="0">
                <a:solidFill>
                  <a:schemeClr val="bg1"/>
                </a:solidFill>
              </a:rPr>
              <a:t>杂志发布的</a:t>
            </a:r>
            <a:r>
              <a:rPr lang="zh-CN" altLang="en-US" sz="800" b="1" dirty="0" smtClean="0">
                <a:solidFill>
                  <a:schemeClr val="bg1"/>
                </a:solidFill>
              </a:rPr>
              <a:t>世界</a:t>
            </a:r>
            <a:r>
              <a:rPr lang="en-US" altLang="zh-CN" sz="800" b="1" dirty="0" smtClean="0">
                <a:solidFill>
                  <a:schemeClr val="bg1"/>
                </a:solidFill>
              </a:rPr>
              <a:t>500</a:t>
            </a:r>
            <a:r>
              <a:rPr lang="zh-CN" altLang="en-US" sz="800" b="1" dirty="0" smtClean="0">
                <a:solidFill>
                  <a:schemeClr val="bg1"/>
                </a:solidFill>
              </a:rPr>
              <a:t>强</a:t>
            </a:r>
            <a:r>
              <a:rPr lang="zh-CN" altLang="en-US" sz="800" dirty="0" smtClean="0">
                <a:solidFill>
                  <a:schemeClr val="bg1"/>
                </a:solidFill>
              </a:rPr>
              <a:t>排行榜。在</a:t>
            </a: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8</a:t>
            </a:r>
            <a:r>
              <a:rPr lang="zh-CN" altLang="en-US" sz="800" dirty="0" smtClean="0">
                <a:solidFill>
                  <a:schemeClr val="bg1"/>
                </a:solidFill>
              </a:rPr>
              <a:t>月全球制造商集团发布的</a:t>
            </a:r>
            <a:r>
              <a:rPr lang="en-US" altLang="zh-CN" sz="800" dirty="0" smtClean="0">
                <a:solidFill>
                  <a:schemeClr val="bg1"/>
                </a:solidFill>
              </a:rPr>
              <a:t>《</a:t>
            </a:r>
            <a:r>
              <a:rPr lang="zh-CN" altLang="en-US" sz="800" dirty="0" smtClean="0">
                <a:solidFill>
                  <a:schemeClr val="bg1"/>
                </a:solidFill>
              </a:rPr>
              <a:t>全球制造</a:t>
            </a:r>
            <a:r>
              <a:rPr lang="en-US" altLang="zh-CN" sz="800" dirty="0" smtClean="0">
                <a:solidFill>
                  <a:schemeClr val="bg1"/>
                </a:solidFill>
              </a:rPr>
              <a:t>500</a:t>
            </a:r>
            <a:r>
              <a:rPr lang="zh-CN" altLang="en-US" sz="800" dirty="0" smtClean="0">
                <a:solidFill>
                  <a:schemeClr val="bg1"/>
                </a:solidFill>
              </a:rPr>
              <a:t>强</a:t>
            </a:r>
            <a:r>
              <a:rPr lang="en-US" altLang="zh-CN" sz="800" dirty="0" smtClean="0">
                <a:solidFill>
                  <a:schemeClr val="bg1"/>
                </a:solidFill>
              </a:rPr>
              <a:t>》</a:t>
            </a:r>
            <a:r>
              <a:rPr lang="zh-CN" altLang="en-US" sz="800" dirty="0" smtClean="0">
                <a:solidFill>
                  <a:schemeClr val="bg1"/>
                </a:solidFill>
              </a:rPr>
              <a:t>中排名</a:t>
            </a:r>
            <a:r>
              <a:rPr lang="zh-CN" altLang="en-US" sz="800" b="1" dirty="0" smtClean="0">
                <a:solidFill>
                  <a:schemeClr val="bg1"/>
                </a:solidFill>
              </a:rPr>
              <a:t>有色金属行业企业第二位</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412038"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日上午，正威国际集团</a:t>
            </a:r>
            <a:r>
              <a:rPr lang="zh-CN" altLang="en-US" sz="800" b="1" dirty="0" smtClean="0">
                <a:solidFill>
                  <a:schemeClr val="bg1"/>
                </a:solidFill>
              </a:rPr>
              <a:t>北方总部在天津市西青区揭牌成立</a:t>
            </a:r>
            <a:r>
              <a:rPr lang="zh-CN" altLang="en-US" sz="800" dirty="0" smtClean="0">
                <a:solidFill>
                  <a:schemeClr val="bg1"/>
                </a:solidFill>
              </a:rPr>
              <a:t>。项目投资超过</a:t>
            </a:r>
            <a:r>
              <a:rPr lang="en-US" altLang="zh-CN" sz="800" dirty="0" smtClean="0">
                <a:solidFill>
                  <a:schemeClr val="bg1"/>
                </a:solidFill>
              </a:rPr>
              <a:t>200</a:t>
            </a:r>
            <a:r>
              <a:rPr lang="zh-CN" altLang="en-US" sz="800" dirty="0" smtClean="0">
                <a:solidFill>
                  <a:schemeClr val="bg1"/>
                </a:solidFill>
              </a:rPr>
              <a:t>亿，包括</a:t>
            </a:r>
            <a:r>
              <a:rPr lang="zh-CN" altLang="en-US" sz="800" b="1" dirty="0" smtClean="0">
                <a:solidFill>
                  <a:schemeClr val="bg1"/>
                </a:solidFill>
              </a:rPr>
              <a:t>北方总部基地、新材料生产基地、国际创新基地和生活服务基地</a:t>
            </a:r>
            <a:r>
              <a:rPr lang="zh-CN" altLang="en-US" sz="800" dirty="0" smtClean="0">
                <a:solidFill>
                  <a:schemeClr val="bg1"/>
                </a:solidFill>
              </a:rPr>
              <a:t>四大板块。</a:t>
            </a:r>
            <a:endParaRPr lang="zh-CN" altLang="en-US" sz="800" dirty="0">
              <a:solidFill>
                <a:schemeClr val="bg1"/>
              </a:solidFill>
            </a:endParaRPr>
          </a:p>
        </p:txBody>
      </p:sp>
      <p:sp>
        <p:nvSpPr>
          <p:cNvPr id="8220" name="Rectangle 28"/>
          <p:cNvSpPr>
            <a:spLocks noChangeArrowheads="1"/>
          </p:cNvSpPr>
          <p:nvPr/>
        </p:nvSpPr>
        <p:spPr bwMode="auto">
          <a:xfrm>
            <a:off x="2600325" y="3297238"/>
            <a:ext cx="11525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历经</a:t>
            </a:r>
            <a:r>
              <a:rPr lang="en-US" altLang="zh-CN" sz="800" dirty="0" smtClean="0">
                <a:solidFill>
                  <a:schemeClr val="bg2"/>
                </a:solidFill>
              </a:rPr>
              <a:t>20</a:t>
            </a:r>
            <a:r>
              <a:rPr lang="zh-CN" altLang="en-US" sz="800" dirty="0" smtClean="0">
                <a:solidFill>
                  <a:schemeClr val="bg2"/>
                </a:solidFill>
              </a:rPr>
              <a:t>多年的发展，正威国际集团实现了从</a:t>
            </a:r>
            <a:r>
              <a:rPr lang="zh-CN" altLang="en-US" sz="800" b="1" dirty="0" smtClean="0">
                <a:solidFill>
                  <a:schemeClr val="bg2"/>
                </a:solidFill>
              </a:rPr>
              <a:t>区域的、单一行业</a:t>
            </a:r>
            <a:r>
              <a:rPr lang="zh-CN" altLang="en-US" sz="800" dirty="0" smtClean="0">
                <a:solidFill>
                  <a:schemeClr val="bg2"/>
                </a:solidFill>
              </a:rPr>
              <a:t>到</a:t>
            </a:r>
            <a:r>
              <a:rPr lang="zh-CN" altLang="en-US" sz="800" b="1" dirty="0" smtClean="0">
                <a:solidFill>
                  <a:schemeClr val="bg2"/>
                </a:solidFill>
              </a:rPr>
              <a:t>世界的、全产业链</a:t>
            </a:r>
            <a:r>
              <a:rPr lang="zh-CN" altLang="en-US" sz="800" dirty="0" smtClean="0">
                <a:solidFill>
                  <a:schemeClr val="bg2"/>
                </a:solidFill>
              </a:rPr>
              <a:t>的发展格局。充分体现了其</a:t>
            </a:r>
            <a:r>
              <a:rPr lang="zh-CN" altLang="en-US" sz="800" b="1" dirty="0" smtClean="0">
                <a:solidFill>
                  <a:schemeClr val="bg2"/>
                </a:solidFill>
              </a:rPr>
              <a:t>专注产业链经营的企业愿景</a:t>
            </a:r>
            <a:r>
              <a:rPr lang="zh-CN" altLang="en-US" sz="800" dirty="0" smtClean="0">
                <a:solidFill>
                  <a:schemeClr val="bg2"/>
                </a:solidFill>
              </a:rPr>
              <a:t>。</a:t>
            </a:r>
            <a:r>
              <a:rPr lang="en-US" altLang="zh-CN" sz="800" dirty="0" smtClean="0">
                <a:solidFill>
                  <a:schemeClr val="bg2"/>
                </a:solidFill>
              </a:rPr>
              <a:t> </a:t>
            </a:r>
            <a:endParaRPr lang="zh-CN" altLang="en-US" sz="800" dirty="0">
              <a:solidFill>
                <a:schemeClr val="bg2"/>
              </a:solidFill>
            </a:endParaRPr>
          </a:p>
        </p:txBody>
      </p:sp>
      <p:sp>
        <p:nvSpPr>
          <p:cNvPr id="8221" name="Rectangle 29"/>
          <p:cNvSpPr>
            <a:spLocks noChangeArrowheads="1"/>
          </p:cNvSpPr>
          <p:nvPr/>
        </p:nvSpPr>
        <p:spPr bwMode="auto">
          <a:xfrm>
            <a:off x="5800725" y="3297238"/>
            <a:ext cx="11525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正威国际集团旗下拥有超过</a:t>
            </a:r>
            <a:r>
              <a:rPr lang="en-US" altLang="zh-CN" sz="800" b="1" dirty="0" smtClean="0">
                <a:solidFill>
                  <a:schemeClr val="bg2"/>
                </a:solidFill>
              </a:rPr>
              <a:t>24</a:t>
            </a:r>
            <a:r>
              <a:rPr lang="zh-CN" altLang="en-US" sz="800" b="1" dirty="0" smtClean="0">
                <a:solidFill>
                  <a:schemeClr val="bg2"/>
                </a:solidFill>
              </a:rPr>
              <a:t>个产业园区</a:t>
            </a:r>
            <a:r>
              <a:rPr lang="zh-CN" altLang="en-US" sz="800" dirty="0" smtClean="0">
                <a:solidFill>
                  <a:schemeClr val="bg2"/>
                </a:solidFill>
              </a:rPr>
              <a:t>，并在瑞士、美国和新加坡设有研发中心。在</a:t>
            </a:r>
            <a:r>
              <a:rPr lang="en-US" altLang="zh-CN" sz="800" dirty="0" smtClean="0">
                <a:solidFill>
                  <a:schemeClr val="bg2"/>
                </a:solidFill>
              </a:rPr>
              <a:t>2015</a:t>
            </a:r>
            <a:r>
              <a:rPr lang="zh-CN" altLang="en-US" sz="800" dirty="0" smtClean="0">
                <a:solidFill>
                  <a:schemeClr val="bg2"/>
                </a:solidFill>
              </a:rPr>
              <a:t>年成立了正威大学，重视人才的培养和提高</a:t>
            </a:r>
            <a:r>
              <a:rPr lang="zh-CN" altLang="en-US" sz="800" dirty="0" smtClean="0">
                <a:solidFill>
                  <a:schemeClr val="bg2"/>
                </a:solidFill>
              </a:rPr>
              <a:t>。</a:t>
            </a:r>
            <a:endParaRPr lang="zh-CN" altLang="en-US" sz="800" dirty="0">
              <a:solidFill>
                <a:schemeClr val="bg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584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844"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5868" name="Oval 28"/>
          <p:cNvSpPr>
            <a:spLocks noChangeArrowheads="1"/>
          </p:cNvSpPr>
          <p:nvPr/>
        </p:nvSpPr>
        <p:spPr bwMode="auto">
          <a:xfrm>
            <a:off x="13223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9" name="Line 29"/>
          <p:cNvSpPr>
            <a:spLocks noChangeShapeType="1"/>
          </p:cNvSpPr>
          <p:nvPr/>
        </p:nvSpPr>
        <p:spPr bwMode="auto">
          <a:xfrm>
            <a:off x="2303463" y="2870200"/>
            <a:ext cx="6840537" cy="0"/>
          </a:xfrm>
          <a:prstGeom prst="line">
            <a:avLst/>
          </a:prstGeom>
          <a:noFill/>
          <a:ln w="12700">
            <a:solidFill>
              <a:srgbClr val="FFFFFF"/>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5870" name="Oval 30"/>
          <p:cNvSpPr>
            <a:spLocks noChangeArrowheads="1"/>
          </p:cNvSpPr>
          <p:nvPr/>
        </p:nvSpPr>
        <p:spPr bwMode="auto">
          <a:xfrm>
            <a:off x="2389768" y="278847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1" name="Oval 31"/>
          <p:cNvSpPr>
            <a:spLocks noChangeArrowheads="1"/>
          </p:cNvSpPr>
          <p:nvPr/>
        </p:nvSpPr>
        <p:spPr bwMode="auto">
          <a:xfrm>
            <a:off x="2213966" y="1747758"/>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Oval 32"/>
          <p:cNvSpPr>
            <a:spLocks noChangeArrowheads="1"/>
          </p:cNvSpPr>
          <p:nvPr/>
        </p:nvSpPr>
        <p:spPr bwMode="auto">
          <a:xfrm>
            <a:off x="3797758" y="2786980"/>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3" name="Oval 33"/>
          <p:cNvSpPr>
            <a:spLocks noChangeArrowheads="1"/>
          </p:cNvSpPr>
          <p:nvPr/>
        </p:nvSpPr>
        <p:spPr bwMode="auto">
          <a:xfrm>
            <a:off x="3653742"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4" name="Oval 34"/>
          <p:cNvSpPr>
            <a:spLocks noChangeArrowheads="1"/>
          </p:cNvSpPr>
          <p:nvPr/>
        </p:nvSpPr>
        <p:spPr bwMode="auto">
          <a:xfrm>
            <a:off x="526561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5" name="Oval 35"/>
          <p:cNvSpPr>
            <a:spLocks noChangeArrowheads="1"/>
          </p:cNvSpPr>
          <p:nvPr/>
        </p:nvSpPr>
        <p:spPr bwMode="auto">
          <a:xfrm>
            <a:off x="5110039"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Freeform 45"/>
          <p:cNvSpPr>
            <a:spLocks noEditPoints="1"/>
          </p:cNvSpPr>
          <p:nvPr/>
        </p:nvSpPr>
        <p:spPr bwMode="auto">
          <a:xfrm>
            <a:off x="1500188" y="2749550"/>
            <a:ext cx="241300" cy="241300"/>
          </a:xfrm>
          <a:custGeom>
            <a:avLst/>
            <a:gdLst>
              <a:gd name="T0" fmla="*/ 4 w 76"/>
              <a:gd name="T1" fmla="*/ 0 h 76"/>
              <a:gd name="T2" fmla="*/ 74 w 76"/>
              <a:gd name="T3" fmla="*/ 23 h 76"/>
              <a:gd name="T4" fmla="*/ 76 w 76"/>
              <a:gd name="T5" fmla="*/ 27 h 76"/>
              <a:gd name="T6" fmla="*/ 74 w 76"/>
              <a:gd name="T7" fmla="*/ 29 h 76"/>
              <a:gd name="T8" fmla="*/ 56 w 76"/>
              <a:gd name="T9" fmla="*/ 39 h 76"/>
              <a:gd name="T10" fmla="*/ 72 w 76"/>
              <a:gd name="T11" fmla="*/ 55 h 76"/>
              <a:gd name="T12" fmla="*/ 72 w 76"/>
              <a:gd name="T13" fmla="*/ 59 h 76"/>
              <a:gd name="T14" fmla="*/ 72 w 76"/>
              <a:gd name="T15" fmla="*/ 59 h 76"/>
              <a:gd name="T16" fmla="*/ 59 w 76"/>
              <a:gd name="T17" fmla="*/ 72 h 76"/>
              <a:gd name="T18" fmla="*/ 55 w 76"/>
              <a:gd name="T19" fmla="*/ 72 h 76"/>
              <a:gd name="T20" fmla="*/ 55 w 76"/>
              <a:gd name="T21" fmla="*/ 72 h 76"/>
              <a:gd name="T22" fmla="*/ 39 w 76"/>
              <a:gd name="T23" fmla="*/ 56 h 76"/>
              <a:gd name="T24" fmla="*/ 29 w 76"/>
              <a:gd name="T25" fmla="*/ 74 h 76"/>
              <a:gd name="T26" fmla="*/ 25 w 76"/>
              <a:gd name="T27" fmla="*/ 75 h 76"/>
              <a:gd name="T28" fmla="*/ 23 w 76"/>
              <a:gd name="T29" fmla="*/ 74 h 76"/>
              <a:gd name="T30" fmla="*/ 0 w 76"/>
              <a:gd name="T31" fmla="*/ 4 h 76"/>
              <a:gd name="T32" fmla="*/ 2 w 76"/>
              <a:gd name="T33" fmla="*/ 0 h 76"/>
              <a:gd name="T34" fmla="*/ 4 w 76"/>
              <a:gd name="T35" fmla="*/ 0 h 76"/>
              <a:gd name="T36" fmla="*/ 4 w 76"/>
              <a:gd name="T37" fmla="*/ 0 h 76"/>
              <a:gd name="T38" fmla="*/ 8 w 76"/>
              <a:gd name="T39" fmla="*/ 7 h 76"/>
              <a:gd name="T40" fmla="*/ 8 w 76"/>
              <a:gd name="T41" fmla="*/ 7 h 76"/>
              <a:gd name="T42" fmla="*/ 27 w 76"/>
              <a:gd name="T43" fmla="*/ 66 h 76"/>
              <a:gd name="T44" fmla="*/ 36 w 76"/>
              <a:gd name="T45" fmla="*/ 50 h 76"/>
              <a:gd name="T46" fmla="*/ 37 w 76"/>
              <a:gd name="T47" fmla="*/ 49 h 76"/>
              <a:gd name="T48" fmla="*/ 41 w 76"/>
              <a:gd name="T49" fmla="*/ 49 h 76"/>
              <a:gd name="T50" fmla="*/ 57 w 76"/>
              <a:gd name="T51" fmla="*/ 66 h 76"/>
              <a:gd name="T52" fmla="*/ 66 w 76"/>
              <a:gd name="T53" fmla="*/ 57 h 76"/>
              <a:gd name="T54" fmla="*/ 50 w 76"/>
              <a:gd name="T55" fmla="*/ 41 h 76"/>
              <a:gd name="T56" fmla="*/ 50 w 76"/>
              <a:gd name="T57" fmla="*/ 41 h 76"/>
              <a:gd name="T58" fmla="*/ 49 w 76"/>
              <a:gd name="T59" fmla="*/ 40 h 76"/>
              <a:gd name="T60" fmla="*/ 50 w 76"/>
              <a:gd name="T61" fmla="*/ 36 h 76"/>
              <a:gd name="T62" fmla="*/ 66 w 76"/>
              <a:gd name="T63" fmla="*/ 27 h 76"/>
              <a:gd name="T64" fmla="*/ 8 w 76"/>
              <a:gd name="T65"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6">
                <a:moveTo>
                  <a:pt x="4" y="0"/>
                </a:moveTo>
                <a:cubicBezTo>
                  <a:pt x="74" y="23"/>
                  <a:pt x="74" y="23"/>
                  <a:pt x="74" y="23"/>
                </a:cubicBezTo>
                <a:cubicBezTo>
                  <a:pt x="75" y="24"/>
                  <a:pt x="76" y="26"/>
                  <a:pt x="76" y="27"/>
                </a:cubicBezTo>
                <a:cubicBezTo>
                  <a:pt x="76" y="28"/>
                  <a:pt x="75" y="28"/>
                  <a:pt x="74" y="29"/>
                </a:cubicBezTo>
                <a:cubicBezTo>
                  <a:pt x="56" y="39"/>
                  <a:pt x="56" y="39"/>
                  <a:pt x="56" y="39"/>
                </a:cubicBezTo>
                <a:cubicBezTo>
                  <a:pt x="72" y="55"/>
                  <a:pt x="72" y="55"/>
                  <a:pt x="72" y="55"/>
                </a:cubicBezTo>
                <a:cubicBezTo>
                  <a:pt x="73" y="56"/>
                  <a:pt x="73" y="58"/>
                  <a:pt x="72" y="59"/>
                </a:cubicBezTo>
                <a:cubicBezTo>
                  <a:pt x="72" y="59"/>
                  <a:pt x="72" y="59"/>
                  <a:pt x="72" y="59"/>
                </a:cubicBezTo>
                <a:cubicBezTo>
                  <a:pt x="59" y="72"/>
                  <a:pt x="59" y="72"/>
                  <a:pt x="59" y="72"/>
                </a:cubicBezTo>
                <a:cubicBezTo>
                  <a:pt x="58" y="73"/>
                  <a:pt x="56" y="73"/>
                  <a:pt x="55" y="72"/>
                </a:cubicBezTo>
                <a:cubicBezTo>
                  <a:pt x="55" y="72"/>
                  <a:pt x="55" y="72"/>
                  <a:pt x="55" y="72"/>
                </a:cubicBezTo>
                <a:cubicBezTo>
                  <a:pt x="39" y="56"/>
                  <a:pt x="39" y="56"/>
                  <a:pt x="39" y="56"/>
                </a:cubicBezTo>
                <a:cubicBezTo>
                  <a:pt x="29" y="74"/>
                  <a:pt x="29" y="74"/>
                  <a:pt x="29" y="74"/>
                </a:cubicBezTo>
                <a:cubicBezTo>
                  <a:pt x="28" y="76"/>
                  <a:pt x="26" y="76"/>
                  <a:pt x="25" y="75"/>
                </a:cubicBezTo>
                <a:cubicBezTo>
                  <a:pt x="24" y="75"/>
                  <a:pt x="24" y="74"/>
                  <a:pt x="23" y="74"/>
                </a:cubicBezTo>
                <a:cubicBezTo>
                  <a:pt x="0" y="4"/>
                  <a:pt x="0" y="4"/>
                  <a:pt x="0" y="4"/>
                </a:cubicBezTo>
                <a:cubicBezTo>
                  <a:pt x="0" y="2"/>
                  <a:pt x="0" y="1"/>
                  <a:pt x="2" y="0"/>
                </a:cubicBezTo>
                <a:cubicBezTo>
                  <a:pt x="3" y="0"/>
                  <a:pt x="3" y="0"/>
                  <a:pt x="4" y="0"/>
                </a:cubicBezTo>
                <a:cubicBezTo>
                  <a:pt x="4" y="0"/>
                  <a:pt x="4" y="0"/>
                  <a:pt x="4" y="0"/>
                </a:cubicBezTo>
                <a:close/>
                <a:moveTo>
                  <a:pt x="8" y="7"/>
                </a:moveTo>
                <a:cubicBezTo>
                  <a:pt x="8" y="7"/>
                  <a:pt x="8" y="7"/>
                  <a:pt x="8" y="7"/>
                </a:cubicBezTo>
                <a:cubicBezTo>
                  <a:pt x="27" y="66"/>
                  <a:pt x="27" y="66"/>
                  <a:pt x="27" y="66"/>
                </a:cubicBezTo>
                <a:cubicBezTo>
                  <a:pt x="36" y="50"/>
                  <a:pt x="36" y="50"/>
                  <a:pt x="36" y="50"/>
                </a:cubicBezTo>
                <a:cubicBezTo>
                  <a:pt x="36" y="50"/>
                  <a:pt x="36" y="50"/>
                  <a:pt x="37" y="49"/>
                </a:cubicBezTo>
                <a:cubicBezTo>
                  <a:pt x="38" y="48"/>
                  <a:pt x="40" y="48"/>
                  <a:pt x="41" y="49"/>
                </a:cubicBezTo>
                <a:cubicBezTo>
                  <a:pt x="57" y="66"/>
                  <a:pt x="57" y="66"/>
                  <a:pt x="57" y="66"/>
                </a:cubicBezTo>
                <a:cubicBezTo>
                  <a:pt x="66" y="57"/>
                  <a:pt x="66" y="57"/>
                  <a:pt x="66" y="57"/>
                </a:cubicBezTo>
                <a:cubicBezTo>
                  <a:pt x="50" y="41"/>
                  <a:pt x="50" y="41"/>
                  <a:pt x="50" y="41"/>
                </a:cubicBezTo>
                <a:cubicBezTo>
                  <a:pt x="50" y="41"/>
                  <a:pt x="50" y="41"/>
                  <a:pt x="50" y="41"/>
                </a:cubicBezTo>
                <a:cubicBezTo>
                  <a:pt x="49" y="41"/>
                  <a:pt x="49" y="40"/>
                  <a:pt x="49" y="40"/>
                </a:cubicBezTo>
                <a:cubicBezTo>
                  <a:pt x="48" y="39"/>
                  <a:pt x="49" y="37"/>
                  <a:pt x="50" y="36"/>
                </a:cubicBezTo>
                <a:cubicBezTo>
                  <a:pt x="66" y="27"/>
                  <a:pt x="66" y="27"/>
                  <a:pt x="66" y="27"/>
                </a:cubicBezTo>
                <a:cubicBezTo>
                  <a:pt x="8" y="7"/>
                  <a:pt x="8" y="7"/>
                  <a:pt x="8" y="7"/>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6" name="Freeform 46"/>
          <p:cNvSpPr>
            <a:spLocks noEditPoints="1"/>
          </p:cNvSpPr>
          <p:nvPr/>
        </p:nvSpPr>
        <p:spPr bwMode="auto">
          <a:xfrm>
            <a:off x="3780742" y="3627387"/>
            <a:ext cx="238125" cy="239713"/>
          </a:xfrm>
          <a:custGeom>
            <a:avLst/>
            <a:gdLst>
              <a:gd name="T0" fmla="*/ 40 w 75"/>
              <a:gd name="T1" fmla="*/ 12 h 75"/>
              <a:gd name="T2" fmla="*/ 41 w 75"/>
              <a:gd name="T3" fmla="*/ 18 h 75"/>
              <a:gd name="T4" fmla="*/ 38 w 75"/>
              <a:gd name="T5" fmla="*/ 18 h 75"/>
              <a:gd name="T6" fmla="*/ 40 w 75"/>
              <a:gd name="T7" fmla="*/ 11 h 75"/>
              <a:gd name="T8" fmla="*/ 28 w 75"/>
              <a:gd name="T9" fmla="*/ 13 h 75"/>
              <a:gd name="T10" fmla="*/ 13 w 75"/>
              <a:gd name="T11" fmla="*/ 29 h 75"/>
              <a:gd name="T12" fmla="*/ 19 w 75"/>
              <a:gd name="T13" fmla="*/ 61 h 75"/>
              <a:gd name="T14" fmla="*/ 40 w 75"/>
              <a:gd name="T15" fmla="*/ 69 h 75"/>
              <a:gd name="T16" fmla="*/ 67 w 75"/>
              <a:gd name="T17" fmla="*/ 51 h 75"/>
              <a:gd name="T18" fmla="*/ 67 w 75"/>
              <a:gd name="T19" fmla="*/ 51 h 75"/>
              <a:gd name="T20" fmla="*/ 67 w 75"/>
              <a:gd name="T21" fmla="*/ 29 h 75"/>
              <a:gd name="T22" fmla="*/ 40 w 75"/>
              <a:gd name="T23" fmla="*/ 11 h 75"/>
              <a:gd name="T24" fmla="*/ 26 w 75"/>
              <a:gd name="T25" fmla="*/ 8 h 75"/>
              <a:gd name="T26" fmla="*/ 64 w 75"/>
              <a:gd name="T27" fmla="*/ 15 h 75"/>
              <a:gd name="T28" fmla="*/ 75 w 75"/>
              <a:gd name="T29" fmla="*/ 40 h 75"/>
              <a:gd name="T30" fmla="*/ 72 w 75"/>
              <a:gd name="T31" fmla="*/ 53 h 75"/>
              <a:gd name="T32" fmla="*/ 40 w 75"/>
              <a:gd name="T33" fmla="*/ 75 h 75"/>
              <a:gd name="T34" fmla="*/ 15 w 75"/>
              <a:gd name="T35" fmla="*/ 65 h 75"/>
              <a:gd name="T36" fmla="*/ 7 w 75"/>
              <a:gd name="T37" fmla="*/ 27 h 75"/>
              <a:gd name="T38" fmla="*/ 10 w 75"/>
              <a:gd name="T39" fmla="*/ 21 h 75"/>
              <a:gd name="T40" fmla="*/ 1 w 75"/>
              <a:gd name="T41" fmla="*/ 7 h 75"/>
              <a:gd name="T42" fmla="*/ 6 w 75"/>
              <a:gd name="T43" fmla="*/ 1 h 75"/>
              <a:gd name="T44" fmla="*/ 17 w 75"/>
              <a:gd name="T45" fmla="*/ 4 h 75"/>
              <a:gd name="T46" fmla="*/ 20 w 75"/>
              <a:gd name="T47" fmla="*/ 11 h 75"/>
              <a:gd name="T48" fmla="*/ 14 w 75"/>
              <a:gd name="T49" fmla="*/ 16 h 75"/>
              <a:gd name="T50" fmla="*/ 15 w 75"/>
              <a:gd name="T51" fmla="*/ 15 h 75"/>
              <a:gd name="T52" fmla="*/ 16 w 75"/>
              <a:gd name="T53" fmla="*/ 13 h 75"/>
              <a:gd name="T54" fmla="*/ 16 w 75"/>
              <a:gd name="T55" fmla="*/ 8 h 75"/>
              <a:gd name="T56" fmla="*/ 5 w 75"/>
              <a:gd name="T57" fmla="*/ 6 h 75"/>
              <a:gd name="T58" fmla="*/ 3 w 75"/>
              <a:gd name="T59" fmla="*/ 11 h 75"/>
              <a:gd name="T60" fmla="*/ 10 w 75"/>
              <a:gd name="T61" fmla="*/ 17 h 75"/>
              <a:gd name="T62" fmla="*/ 14 w 75"/>
              <a:gd name="T63" fmla="*/ 16 h 75"/>
              <a:gd name="T64" fmla="*/ 27 w 75"/>
              <a:gd name="T65" fmla="*/ 25 h 75"/>
              <a:gd name="T66" fmla="*/ 46 w 75"/>
              <a:gd name="T67" fmla="*/ 33 h 75"/>
              <a:gd name="T68" fmla="*/ 47 w 75"/>
              <a:gd name="T69" fmla="*/ 33 h 75"/>
              <a:gd name="T70" fmla="*/ 47 w 75"/>
              <a:gd name="T71" fmla="*/ 33 h 75"/>
              <a:gd name="T72" fmla="*/ 47 w 75"/>
              <a:gd name="T73" fmla="*/ 33 h 75"/>
              <a:gd name="T74" fmla="*/ 47 w 75"/>
              <a:gd name="T75" fmla="*/ 34 h 75"/>
              <a:gd name="T76" fmla="*/ 54 w 75"/>
              <a:gd name="T77" fmla="*/ 55 h 75"/>
              <a:gd name="T78" fmla="*/ 33 w 75"/>
              <a:gd name="T79" fmla="*/ 48 h 75"/>
              <a:gd name="T80" fmla="*/ 33 w 75"/>
              <a:gd name="T81" fmla="*/ 47 h 75"/>
              <a:gd name="T82" fmla="*/ 32 w 75"/>
              <a:gd name="T83" fmla="*/ 47 h 75"/>
              <a:gd name="T84" fmla="*/ 32 w 75"/>
              <a:gd name="T85" fmla="*/ 47 h 75"/>
              <a:gd name="T86" fmla="*/ 32 w 75"/>
              <a:gd name="T87" fmla="*/ 46 h 75"/>
              <a:gd name="T88" fmla="*/ 25 w 75"/>
              <a:gd name="T89" fmla="*/ 25 h 75"/>
              <a:gd name="T90" fmla="*/ 42 w 75"/>
              <a:gd name="T91" fmla="*/ 35 h 75"/>
              <a:gd name="T92" fmla="*/ 29 w 75"/>
              <a:gd name="T93" fmla="*/ 30 h 75"/>
              <a:gd name="T94" fmla="*/ 42 w 75"/>
              <a:gd name="T95" fmla="*/ 35 h 75"/>
              <a:gd name="T96" fmla="*/ 37 w 75"/>
              <a:gd name="T97" fmla="*/ 45 h 75"/>
              <a:gd name="T98" fmla="*/ 45 w 75"/>
              <a:gd name="T99" fmla="*/ 37 h 75"/>
              <a:gd name="T100" fmla="*/ 14 w 75"/>
              <a:gd name="T101" fmla="*/ 42 h 75"/>
              <a:gd name="T102" fmla="*/ 12 w 75"/>
              <a:gd name="T103" fmla="*/ 40 h 75"/>
              <a:gd name="T104" fmla="*/ 18 w 75"/>
              <a:gd name="T105" fmla="*/ 38 h 75"/>
              <a:gd name="T106" fmla="*/ 18 w 75"/>
              <a:gd name="T107" fmla="*/ 42 h 75"/>
              <a:gd name="T108" fmla="*/ 41 w 75"/>
              <a:gd name="T109" fmla="*/ 66 h 75"/>
              <a:gd name="T110" fmla="*/ 40 w 75"/>
              <a:gd name="T111" fmla="*/ 68 h 75"/>
              <a:gd name="T112" fmla="*/ 38 w 75"/>
              <a:gd name="T113" fmla="*/ 62 h 75"/>
              <a:gd name="T114" fmla="*/ 41 w 75"/>
              <a:gd name="T115" fmla="*/ 62 h 75"/>
              <a:gd name="T116" fmla="*/ 66 w 75"/>
              <a:gd name="T117" fmla="*/ 38 h 75"/>
              <a:gd name="T118" fmla="*/ 67 w 75"/>
              <a:gd name="T119" fmla="*/ 40 h 75"/>
              <a:gd name="T120" fmla="*/ 61 w 75"/>
              <a:gd name="T121" fmla="*/ 42 h 75"/>
              <a:gd name="T122" fmla="*/ 61 w 75"/>
              <a:gd name="T123"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 h="75">
                <a:moveTo>
                  <a:pt x="38" y="14"/>
                </a:moveTo>
                <a:cubicBezTo>
                  <a:pt x="38" y="13"/>
                  <a:pt x="39" y="12"/>
                  <a:pt x="40" y="12"/>
                </a:cubicBezTo>
                <a:cubicBezTo>
                  <a:pt x="41" y="12"/>
                  <a:pt x="41" y="13"/>
                  <a:pt x="41" y="14"/>
                </a:cubicBezTo>
                <a:cubicBezTo>
                  <a:pt x="41" y="18"/>
                  <a:pt x="41" y="18"/>
                  <a:pt x="41" y="18"/>
                </a:cubicBezTo>
                <a:cubicBezTo>
                  <a:pt x="41" y="19"/>
                  <a:pt x="41" y="20"/>
                  <a:pt x="40" y="20"/>
                </a:cubicBezTo>
                <a:cubicBezTo>
                  <a:pt x="39" y="20"/>
                  <a:pt x="38" y="19"/>
                  <a:pt x="38" y="18"/>
                </a:cubicBezTo>
                <a:cubicBezTo>
                  <a:pt x="38" y="14"/>
                  <a:pt x="38" y="14"/>
                  <a:pt x="38" y="14"/>
                </a:cubicBezTo>
                <a:close/>
                <a:moveTo>
                  <a:pt x="40" y="11"/>
                </a:moveTo>
                <a:cubicBezTo>
                  <a:pt x="40" y="11"/>
                  <a:pt x="40" y="11"/>
                  <a:pt x="40" y="11"/>
                </a:cubicBezTo>
                <a:cubicBezTo>
                  <a:pt x="36" y="11"/>
                  <a:pt x="32" y="12"/>
                  <a:pt x="28" y="13"/>
                </a:cubicBezTo>
                <a:cubicBezTo>
                  <a:pt x="25" y="14"/>
                  <a:pt x="22" y="17"/>
                  <a:pt x="19" y="19"/>
                </a:cubicBezTo>
                <a:cubicBezTo>
                  <a:pt x="16" y="22"/>
                  <a:pt x="14" y="25"/>
                  <a:pt x="13" y="29"/>
                </a:cubicBezTo>
                <a:cubicBezTo>
                  <a:pt x="11" y="32"/>
                  <a:pt x="10" y="36"/>
                  <a:pt x="10" y="40"/>
                </a:cubicBezTo>
                <a:cubicBezTo>
                  <a:pt x="10" y="48"/>
                  <a:pt x="13" y="55"/>
                  <a:pt x="19" y="61"/>
                </a:cubicBezTo>
                <a:cubicBezTo>
                  <a:pt x="22" y="63"/>
                  <a:pt x="25" y="66"/>
                  <a:pt x="28" y="67"/>
                </a:cubicBezTo>
                <a:cubicBezTo>
                  <a:pt x="32" y="68"/>
                  <a:pt x="36" y="69"/>
                  <a:pt x="40" y="69"/>
                </a:cubicBezTo>
                <a:cubicBezTo>
                  <a:pt x="47" y="69"/>
                  <a:pt x="55" y="66"/>
                  <a:pt x="60" y="61"/>
                </a:cubicBezTo>
                <a:cubicBezTo>
                  <a:pt x="63" y="58"/>
                  <a:pt x="65" y="55"/>
                  <a:pt x="67" y="51"/>
                </a:cubicBezTo>
                <a:cubicBezTo>
                  <a:pt x="67" y="51"/>
                  <a:pt x="67" y="51"/>
                  <a:pt x="67" y="51"/>
                </a:cubicBezTo>
                <a:cubicBezTo>
                  <a:pt x="67" y="51"/>
                  <a:pt x="67" y="51"/>
                  <a:pt x="67" y="51"/>
                </a:cubicBezTo>
                <a:cubicBezTo>
                  <a:pt x="68" y="48"/>
                  <a:pt x="69" y="44"/>
                  <a:pt x="69" y="40"/>
                </a:cubicBezTo>
                <a:cubicBezTo>
                  <a:pt x="69" y="36"/>
                  <a:pt x="68" y="32"/>
                  <a:pt x="67" y="29"/>
                </a:cubicBezTo>
                <a:cubicBezTo>
                  <a:pt x="65" y="25"/>
                  <a:pt x="63" y="22"/>
                  <a:pt x="60" y="19"/>
                </a:cubicBezTo>
                <a:cubicBezTo>
                  <a:pt x="55" y="14"/>
                  <a:pt x="48" y="11"/>
                  <a:pt x="40" y="11"/>
                </a:cubicBezTo>
                <a:close/>
                <a:moveTo>
                  <a:pt x="26" y="8"/>
                </a:moveTo>
                <a:cubicBezTo>
                  <a:pt x="26" y="8"/>
                  <a:pt x="26" y="8"/>
                  <a:pt x="26" y="8"/>
                </a:cubicBezTo>
                <a:cubicBezTo>
                  <a:pt x="30" y="6"/>
                  <a:pt x="35" y="5"/>
                  <a:pt x="40" y="5"/>
                </a:cubicBezTo>
                <a:cubicBezTo>
                  <a:pt x="49" y="5"/>
                  <a:pt x="58" y="9"/>
                  <a:pt x="64" y="15"/>
                </a:cubicBezTo>
                <a:cubicBezTo>
                  <a:pt x="68" y="18"/>
                  <a:pt x="70" y="22"/>
                  <a:pt x="72" y="27"/>
                </a:cubicBezTo>
                <a:cubicBezTo>
                  <a:pt x="74" y="31"/>
                  <a:pt x="75" y="35"/>
                  <a:pt x="75" y="40"/>
                </a:cubicBezTo>
                <a:cubicBezTo>
                  <a:pt x="75" y="45"/>
                  <a:pt x="74" y="49"/>
                  <a:pt x="72" y="53"/>
                </a:cubicBezTo>
                <a:cubicBezTo>
                  <a:pt x="72" y="53"/>
                  <a:pt x="72" y="53"/>
                  <a:pt x="72" y="53"/>
                </a:cubicBezTo>
                <a:cubicBezTo>
                  <a:pt x="70" y="58"/>
                  <a:pt x="68" y="62"/>
                  <a:pt x="64" y="65"/>
                </a:cubicBezTo>
                <a:cubicBezTo>
                  <a:pt x="58" y="71"/>
                  <a:pt x="49" y="75"/>
                  <a:pt x="40" y="75"/>
                </a:cubicBezTo>
                <a:cubicBezTo>
                  <a:pt x="35" y="75"/>
                  <a:pt x="30" y="74"/>
                  <a:pt x="26" y="72"/>
                </a:cubicBezTo>
                <a:cubicBezTo>
                  <a:pt x="22" y="71"/>
                  <a:pt x="18" y="68"/>
                  <a:pt x="15" y="65"/>
                </a:cubicBezTo>
                <a:cubicBezTo>
                  <a:pt x="8" y="58"/>
                  <a:pt x="5" y="49"/>
                  <a:pt x="5" y="40"/>
                </a:cubicBezTo>
                <a:cubicBezTo>
                  <a:pt x="5" y="35"/>
                  <a:pt x="6" y="31"/>
                  <a:pt x="7" y="27"/>
                </a:cubicBezTo>
                <a:cubicBezTo>
                  <a:pt x="8" y="25"/>
                  <a:pt x="9" y="23"/>
                  <a:pt x="10" y="21"/>
                </a:cubicBezTo>
                <a:cubicBezTo>
                  <a:pt x="10" y="21"/>
                  <a:pt x="10" y="21"/>
                  <a:pt x="10" y="21"/>
                </a:cubicBezTo>
                <a:cubicBezTo>
                  <a:pt x="4" y="21"/>
                  <a:pt x="0" y="16"/>
                  <a:pt x="0" y="11"/>
                </a:cubicBezTo>
                <a:cubicBezTo>
                  <a:pt x="0" y="9"/>
                  <a:pt x="0" y="8"/>
                  <a:pt x="1" y="7"/>
                </a:cubicBezTo>
                <a:cubicBezTo>
                  <a:pt x="1" y="6"/>
                  <a:pt x="2" y="5"/>
                  <a:pt x="3" y="4"/>
                </a:cubicBezTo>
                <a:cubicBezTo>
                  <a:pt x="4" y="3"/>
                  <a:pt x="5" y="2"/>
                  <a:pt x="6" y="1"/>
                </a:cubicBezTo>
                <a:cubicBezTo>
                  <a:pt x="6" y="1"/>
                  <a:pt x="6" y="1"/>
                  <a:pt x="6" y="1"/>
                </a:cubicBezTo>
                <a:cubicBezTo>
                  <a:pt x="10" y="0"/>
                  <a:pt x="14" y="1"/>
                  <a:pt x="17" y="4"/>
                </a:cubicBezTo>
                <a:cubicBezTo>
                  <a:pt x="18" y="5"/>
                  <a:pt x="19" y="6"/>
                  <a:pt x="19" y="7"/>
                </a:cubicBezTo>
                <a:cubicBezTo>
                  <a:pt x="20" y="8"/>
                  <a:pt x="20" y="9"/>
                  <a:pt x="20" y="11"/>
                </a:cubicBezTo>
                <a:cubicBezTo>
                  <a:pt x="22" y="10"/>
                  <a:pt x="24" y="8"/>
                  <a:pt x="26" y="8"/>
                </a:cubicBezTo>
                <a:close/>
                <a:moveTo>
                  <a:pt x="14" y="16"/>
                </a:moveTo>
                <a:cubicBezTo>
                  <a:pt x="14" y="16"/>
                  <a:pt x="14" y="16"/>
                  <a:pt x="14" y="16"/>
                </a:cubicBezTo>
                <a:cubicBezTo>
                  <a:pt x="14" y="16"/>
                  <a:pt x="14" y="16"/>
                  <a:pt x="15" y="15"/>
                </a:cubicBezTo>
                <a:cubicBezTo>
                  <a:pt x="16" y="14"/>
                  <a:pt x="16" y="14"/>
                  <a:pt x="16" y="14"/>
                </a:cubicBezTo>
                <a:cubicBezTo>
                  <a:pt x="16" y="14"/>
                  <a:pt x="16" y="14"/>
                  <a:pt x="16" y="13"/>
                </a:cubicBezTo>
                <a:cubicBezTo>
                  <a:pt x="17" y="13"/>
                  <a:pt x="17" y="12"/>
                  <a:pt x="17" y="11"/>
                </a:cubicBezTo>
                <a:cubicBezTo>
                  <a:pt x="17" y="10"/>
                  <a:pt x="17" y="9"/>
                  <a:pt x="16" y="8"/>
                </a:cubicBezTo>
                <a:cubicBezTo>
                  <a:pt x="15" y="5"/>
                  <a:pt x="11" y="3"/>
                  <a:pt x="8" y="5"/>
                </a:cubicBezTo>
                <a:cubicBezTo>
                  <a:pt x="7" y="5"/>
                  <a:pt x="6" y="6"/>
                  <a:pt x="5" y="6"/>
                </a:cubicBezTo>
                <a:cubicBezTo>
                  <a:pt x="5" y="7"/>
                  <a:pt x="4" y="7"/>
                  <a:pt x="4" y="8"/>
                </a:cubicBezTo>
                <a:cubicBezTo>
                  <a:pt x="4" y="9"/>
                  <a:pt x="3" y="10"/>
                  <a:pt x="3" y="11"/>
                </a:cubicBezTo>
                <a:cubicBezTo>
                  <a:pt x="3" y="13"/>
                  <a:pt x="5" y="16"/>
                  <a:pt x="8" y="17"/>
                </a:cubicBezTo>
                <a:cubicBezTo>
                  <a:pt x="8" y="17"/>
                  <a:pt x="9" y="17"/>
                  <a:pt x="10" y="17"/>
                </a:cubicBezTo>
                <a:cubicBezTo>
                  <a:pt x="11" y="17"/>
                  <a:pt x="12" y="17"/>
                  <a:pt x="13" y="17"/>
                </a:cubicBezTo>
                <a:cubicBezTo>
                  <a:pt x="13" y="17"/>
                  <a:pt x="13" y="17"/>
                  <a:pt x="14" y="16"/>
                </a:cubicBezTo>
                <a:close/>
                <a:moveTo>
                  <a:pt x="27" y="25"/>
                </a:moveTo>
                <a:cubicBezTo>
                  <a:pt x="27" y="25"/>
                  <a:pt x="27" y="25"/>
                  <a:pt x="27" y="25"/>
                </a:cubicBezTo>
                <a:cubicBezTo>
                  <a:pt x="46" y="33"/>
                  <a:pt x="46" y="33"/>
                  <a:pt x="46" y="33"/>
                </a:cubicBezTo>
                <a:cubicBezTo>
                  <a:pt x="46" y="33"/>
                  <a:pt x="46" y="33"/>
                  <a:pt x="46" y="33"/>
                </a:cubicBezTo>
                <a:cubicBezTo>
                  <a:pt x="46" y="33"/>
                  <a:pt x="46" y="33"/>
                  <a:pt x="46" y="33"/>
                </a:cubicBezTo>
                <a:cubicBezTo>
                  <a:pt x="46" y="33"/>
                  <a:pt x="47" y="33"/>
                  <a:pt x="47" y="33"/>
                </a:cubicBezTo>
                <a:cubicBezTo>
                  <a:pt x="47" y="33"/>
                  <a:pt x="47" y="33"/>
                  <a:pt x="47" y="33"/>
                </a:cubicBezTo>
                <a:cubicBezTo>
                  <a:pt x="47" y="33"/>
                  <a:pt x="47" y="33"/>
                  <a:pt x="47" y="33"/>
                </a:cubicBezTo>
                <a:cubicBezTo>
                  <a:pt x="47" y="33"/>
                  <a:pt x="47" y="33"/>
                  <a:pt x="47" y="33"/>
                </a:cubicBezTo>
                <a:cubicBezTo>
                  <a:pt x="47" y="33"/>
                  <a:pt x="47" y="33"/>
                  <a:pt x="47" y="33"/>
                </a:cubicBezTo>
                <a:cubicBezTo>
                  <a:pt x="47" y="33"/>
                  <a:pt x="47" y="34"/>
                  <a:pt x="47" y="34"/>
                </a:cubicBezTo>
                <a:cubicBezTo>
                  <a:pt x="47" y="34"/>
                  <a:pt x="47" y="34"/>
                  <a:pt x="47" y="34"/>
                </a:cubicBezTo>
                <a:cubicBezTo>
                  <a:pt x="55" y="53"/>
                  <a:pt x="55" y="53"/>
                  <a:pt x="55" y="53"/>
                </a:cubicBezTo>
                <a:cubicBezTo>
                  <a:pt x="55" y="54"/>
                  <a:pt x="55" y="55"/>
                  <a:pt x="54" y="55"/>
                </a:cubicBezTo>
                <a:cubicBezTo>
                  <a:pt x="53" y="55"/>
                  <a:pt x="53" y="55"/>
                  <a:pt x="53" y="55"/>
                </a:cubicBezTo>
                <a:cubicBezTo>
                  <a:pt x="33" y="48"/>
                  <a:pt x="33" y="48"/>
                  <a:pt x="33" y="48"/>
                </a:cubicBezTo>
                <a:cubicBezTo>
                  <a:pt x="33" y="48"/>
                  <a:pt x="33" y="48"/>
                  <a:pt x="33" y="48"/>
                </a:cubicBezTo>
                <a:cubicBezTo>
                  <a:pt x="33" y="47"/>
                  <a:pt x="33" y="47"/>
                  <a:pt x="33"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6"/>
                </a:cubicBezTo>
                <a:cubicBezTo>
                  <a:pt x="32" y="46"/>
                  <a:pt x="32" y="46"/>
                  <a:pt x="32" y="46"/>
                </a:cubicBezTo>
                <a:cubicBezTo>
                  <a:pt x="24" y="27"/>
                  <a:pt x="24" y="27"/>
                  <a:pt x="24" y="27"/>
                </a:cubicBezTo>
                <a:cubicBezTo>
                  <a:pt x="24" y="26"/>
                  <a:pt x="25" y="25"/>
                  <a:pt x="25" y="25"/>
                </a:cubicBezTo>
                <a:cubicBezTo>
                  <a:pt x="26" y="25"/>
                  <a:pt x="26" y="25"/>
                  <a:pt x="27" y="25"/>
                </a:cubicBezTo>
                <a:close/>
                <a:moveTo>
                  <a:pt x="42" y="35"/>
                </a:moveTo>
                <a:cubicBezTo>
                  <a:pt x="42" y="35"/>
                  <a:pt x="42" y="35"/>
                  <a:pt x="42" y="35"/>
                </a:cubicBezTo>
                <a:cubicBezTo>
                  <a:pt x="29" y="30"/>
                  <a:pt x="29" y="30"/>
                  <a:pt x="29" y="30"/>
                </a:cubicBezTo>
                <a:cubicBezTo>
                  <a:pt x="34" y="43"/>
                  <a:pt x="34" y="43"/>
                  <a:pt x="34" y="43"/>
                </a:cubicBezTo>
                <a:cubicBezTo>
                  <a:pt x="42" y="35"/>
                  <a:pt x="42" y="35"/>
                  <a:pt x="42" y="35"/>
                </a:cubicBezTo>
                <a:close/>
                <a:moveTo>
                  <a:pt x="37" y="45"/>
                </a:moveTo>
                <a:cubicBezTo>
                  <a:pt x="37" y="45"/>
                  <a:pt x="37" y="45"/>
                  <a:pt x="37" y="45"/>
                </a:cubicBezTo>
                <a:cubicBezTo>
                  <a:pt x="50" y="50"/>
                  <a:pt x="50" y="50"/>
                  <a:pt x="50" y="50"/>
                </a:cubicBezTo>
                <a:cubicBezTo>
                  <a:pt x="45" y="37"/>
                  <a:pt x="45" y="37"/>
                  <a:pt x="45" y="37"/>
                </a:cubicBezTo>
                <a:cubicBezTo>
                  <a:pt x="37" y="45"/>
                  <a:pt x="37" y="45"/>
                  <a:pt x="37" y="45"/>
                </a:cubicBezTo>
                <a:close/>
                <a:moveTo>
                  <a:pt x="14" y="42"/>
                </a:moveTo>
                <a:cubicBezTo>
                  <a:pt x="14" y="42"/>
                  <a:pt x="14" y="42"/>
                  <a:pt x="14" y="42"/>
                </a:cubicBezTo>
                <a:cubicBezTo>
                  <a:pt x="13" y="42"/>
                  <a:pt x="12" y="41"/>
                  <a:pt x="12" y="40"/>
                </a:cubicBezTo>
                <a:cubicBezTo>
                  <a:pt x="12" y="39"/>
                  <a:pt x="13" y="38"/>
                  <a:pt x="14" y="38"/>
                </a:cubicBezTo>
                <a:cubicBezTo>
                  <a:pt x="18" y="38"/>
                  <a:pt x="18" y="38"/>
                  <a:pt x="18" y="38"/>
                </a:cubicBezTo>
                <a:cubicBezTo>
                  <a:pt x="19" y="38"/>
                  <a:pt x="20" y="39"/>
                  <a:pt x="20" y="40"/>
                </a:cubicBezTo>
                <a:cubicBezTo>
                  <a:pt x="20" y="41"/>
                  <a:pt x="19" y="42"/>
                  <a:pt x="18" y="42"/>
                </a:cubicBezTo>
                <a:cubicBezTo>
                  <a:pt x="14" y="42"/>
                  <a:pt x="14" y="42"/>
                  <a:pt x="14" y="42"/>
                </a:cubicBezTo>
                <a:close/>
                <a:moveTo>
                  <a:pt x="41" y="66"/>
                </a:moveTo>
                <a:cubicBezTo>
                  <a:pt x="41" y="66"/>
                  <a:pt x="41" y="66"/>
                  <a:pt x="41" y="66"/>
                </a:cubicBezTo>
                <a:cubicBezTo>
                  <a:pt x="41" y="67"/>
                  <a:pt x="41" y="68"/>
                  <a:pt x="40" y="68"/>
                </a:cubicBezTo>
                <a:cubicBezTo>
                  <a:pt x="39" y="68"/>
                  <a:pt x="38" y="67"/>
                  <a:pt x="38" y="66"/>
                </a:cubicBezTo>
                <a:cubicBezTo>
                  <a:pt x="38" y="62"/>
                  <a:pt x="38" y="62"/>
                  <a:pt x="38" y="62"/>
                </a:cubicBezTo>
                <a:cubicBezTo>
                  <a:pt x="38" y="61"/>
                  <a:pt x="39" y="60"/>
                  <a:pt x="40" y="60"/>
                </a:cubicBezTo>
                <a:cubicBezTo>
                  <a:pt x="41" y="60"/>
                  <a:pt x="41" y="61"/>
                  <a:pt x="41" y="62"/>
                </a:cubicBezTo>
                <a:cubicBezTo>
                  <a:pt x="41" y="66"/>
                  <a:pt x="41" y="66"/>
                  <a:pt x="41" y="66"/>
                </a:cubicBezTo>
                <a:close/>
                <a:moveTo>
                  <a:pt x="66" y="38"/>
                </a:moveTo>
                <a:cubicBezTo>
                  <a:pt x="66" y="38"/>
                  <a:pt x="66" y="38"/>
                  <a:pt x="66" y="38"/>
                </a:cubicBezTo>
                <a:cubicBezTo>
                  <a:pt x="67" y="38"/>
                  <a:pt x="67" y="39"/>
                  <a:pt x="67" y="40"/>
                </a:cubicBezTo>
                <a:cubicBezTo>
                  <a:pt x="67" y="41"/>
                  <a:pt x="67" y="42"/>
                  <a:pt x="66" y="42"/>
                </a:cubicBezTo>
                <a:cubicBezTo>
                  <a:pt x="61" y="42"/>
                  <a:pt x="61" y="42"/>
                  <a:pt x="61" y="42"/>
                </a:cubicBezTo>
                <a:cubicBezTo>
                  <a:pt x="60" y="42"/>
                  <a:pt x="59" y="41"/>
                  <a:pt x="59" y="40"/>
                </a:cubicBezTo>
                <a:cubicBezTo>
                  <a:pt x="59" y="39"/>
                  <a:pt x="60" y="38"/>
                  <a:pt x="61" y="38"/>
                </a:cubicBezTo>
                <a:cubicBezTo>
                  <a:pt x="66" y="38"/>
                  <a:pt x="66" y="38"/>
                  <a:pt x="6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9" name="Freeform 49"/>
          <p:cNvSpPr>
            <a:spLocks noEditPoints="1"/>
          </p:cNvSpPr>
          <p:nvPr/>
        </p:nvSpPr>
        <p:spPr bwMode="auto">
          <a:xfrm>
            <a:off x="2315566" y="1862058"/>
            <a:ext cx="285750" cy="236537"/>
          </a:xfrm>
          <a:custGeom>
            <a:avLst/>
            <a:gdLst>
              <a:gd name="T0" fmla="*/ 65 w 90"/>
              <a:gd name="T1" fmla="*/ 17 h 74"/>
              <a:gd name="T2" fmla="*/ 81 w 90"/>
              <a:gd name="T3" fmla="*/ 21 h 74"/>
              <a:gd name="T4" fmla="*/ 81 w 90"/>
              <a:gd name="T5" fmla="*/ 43 h 74"/>
              <a:gd name="T6" fmla="*/ 89 w 90"/>
              <a:gd name="T7" fmla="*/ 52 h 74"/>
              <a:gd name="T8" fmla="*/ 90 w 90"/>
              <a:gd name="T9" fmla="*/ 64 h 74"/>
              <a:gd name="T10" fmla="*/ 85 w 90"/>
              <a:gd name="T11" fmla="*/ 69 h 74"/>
              <a:gd name="T12" fmla="*/ 81 w 90"/>
              <a:gd name="T13" fmla="*/ 69 h 74"/>
              <a:gd name="T14" fmla="*/ 78 w 90"/>
              <a:gd name="T15" fmla="*/ 74 h 74"/>
              <a:gd name="T16" fmla="*/ 12 w 90"/>
              <a:gd name="T17" fmla="*/ 74 h 74"/>
              <a:gd name="T18" fmla="*/ 9 w 90"/>
              <a:gd name="T19" fmla="*/ 69 h 74"/>
              <a:gd name="T20" fmla="*/ 5 w 90"/>
              <a:gd name="T21" fmla="*/ 69 h 74"/>
              <a:gd name="T22" fmla="*/ 0 w 90"/>
              <a:gd name="T23" fmla="*/ 64 h 74"/>
              <a:gd name="T24" fmla="*/ 1 w 90"/>
              <a:gd name="T25" fmla="*/ 52 h 74"/>
              <a:gd name="T26" fmla="*/ 9 w 90"/>
              <a:gd name="T27" fmla="*/ 43 h 74"/>
              <a:gd name="T28" fmla="*/ 9 w 90"/>
              <a:gd name="T29" fmla="*/ 21 h 74"/>
              <a:gd name="T30" fmla="*/ 25 w 90"/>
              <a:gd name="T31" fmla="*/ 17 h 74"/>
              <a:gd name="T32" fmla="*/ 45 w 90"/>
              <a:gd name="T33" fmla="*/ 68 h 74"/>
              <a:gd name="T34" fmla="*/ 54 w 90"/>
              <a:gd name="T35" fmla="*/ 68 h 74"/>
              <a:gd name="T36" fmla="*/ 56 w 90"/>
              <a:gd name="T37" fmla="*/ 53 h 74"/>
              <a:gd name="T38" fmla="*/ 57 w 90"/>
              <a:gd name="T39" fmla="*/ 62 h 74"/>
              <a:gd name="T40" fmla="*/ 65 w 90"/>
              <a:gd name="T41" fmla="*/ 62 h 74"/>
              <a:gd name="T42" fmla="*/ 54 w 90"/>
              <a:gd name="T43" fmla="*/ 38 h 74"/>
              <a:gd name="T44" fmla="*/ 36 w 90"/>
              <a:gd name="T45" fmla="*/ 38 h 74"/>
              <a:gd name="T46" fmla="*/ 25 w 90"/>
              <a:gd name="T47" fmla="*/ 62 h 74"/>
              <a:gd name="T48" fmla="*/ 32 w 90"/>
              <a:gd name="T49" fmla="*/ 62 h 74"/>
              <a:gd name="T50" fmla="*/ 34 w 90"/>
              <a:gd name="T51" fmla="*/ 53 h 74"/>
              <a:gd name="T52" fmla="*/ 36 w 90"/>
              <a:gd name="T53" fmla="*/ 68 h 74"/>
              <a:gd name="T54" fmla="*/ 45 w 90"/>
              <a:gd name="T55" fmla="*/ 34 h 74"/>
              <a:gd name="T56" fmla="*/ 59 w 90"/>
              <a:gd name="T57" fmla="*/ 20 h 74"/>
              <a:gd name="T58" fmla="*/ 31 w 90"/>
              <a:gd name="T59" fmla="*/ 20 h 74"/>
              <a:gd name="T60" fmla="*/ 14 w 90"/>
              <a:gd name="T61" fmla="*/ 68 h 74"/>
              <a:gd name="T62" fmla="*/ 23 w 90"/>
              <a:gd name="T63" fmla="*/ 68 h 74"/>
              <a:gd name="T64" fmla="*/ 19 w 90"/>
              <a:gd name="T65" fmla="*/ 62 h 74"/>
              <a:gd name="T66" fmla="*/ 20 w 90"/>
              <a:gd name="T67" fmla="*/ 48 h 74"/>
              <a:gd name="T68" fmla="*/ 7 w 90"/>
              <a:gd name="T69" fmla="*/ 55 h 74"/>
              <a:gd name="T70" fmla="*/ 7 w 90"/>
              <a:gd name="T71" fmla="*/ 55 h 74"/>
              <a:gd name="T72" fmla="*/ 6 w 90"/>
              <a:gd name="T73" fmla="*/ 64 h 74"/>
              <a:gd name="T74" fmla="*/ 11 w 90"/>
              <a:gd name="T75" fmla="*/ 59 h 74"/>
              <a:gd name="T76" fmla="*/ 14 w 90"/>
              <a:gd name="T77" fmla="*/ 59 h 74"/>
              <a:gd name="T78" fmla="*/ 25 w 90"/>
              <a:gd name="T79" fmla="*/ 23 h 74"/>
              <a:gd name="T80" fmla="*/ 24 w 90"/>
              <a:gd name="T81" fmla="*/ 23 h 74"/>
              <a:gd name="T82" fmla="*/ 13 w 90"/>
              <a:gd name="T83" fmla="*/ 25 h 74"/>
              <a:gd name="T84" fmla="*/ 13 w 90"/>
              <a:gd name="T85" fmla="*/ 39 h 74"/>
              <a:gd name="T86" fmla="*/ 24 w 90"/>
              <a:gd name="T87" fmla="*/ 42 h 74"/>
              <a:gd name="T88" fmla="*/ 25 w 90"/>
              <a:gd name="T89" fmla="*/ 23 h 74"/>
              <a:gd name="T90" fmla="*/ 76 w 90"/>
              <a:gd name="T91" fmla="*/ 68 h 74"/>
              <a:gd name="T92" fmla="*/ 77 w 90"/>
              <a:gd name="T93" fmla="*/ 57 h 74"/>
              <a:gd name="T94" fmla="*/ 79 w 90"/>
              <a:gd name="T95" fmla="*/ 64 h 74"/>
              <a:gd name="T96" fmla="*/ 84 w 90"/>
              <a:gd name="T97" fmla="*/ 59 h 74"/>
              <a:gd name="T98" fmla="*/ 81 w 90"/>
              <a:gd name="T99" fmla="*/ 51 h 74"/>
              <a:gd name="T100" fmla="*/ 70 w 90"/>
              <a:gd name="T101" fmla="*/ 48 h 74"/>
              <a:gd name="T102" fmla="*/ 71 w 90"/>
              <a:gd name="T103" fmla="*/ 62 h 74"/>
              <a:gd name="T104" fmla="*/ 67 w 90"/>
              <a:gd name="T105" fmla="*/ 68 h 74"/>
              <a:gd name="T106" fmla="*/ 65 w 90"/>
              <a:gd name="T107" fmla="*/ 23 h 74"/>
              <a:gd name="T108" fmla="*/ 59 w 90"/>
              <a:gd name="T109" fmla="*/ 34 h 74"/>
              <a:gd name="T110" fmla="*/ 67 w 90"/>
              <a:gd name="T111" fmla="*/ 42 h 74"/>
              <a:gd name="T112" fmla="*/ 77 w 90"/>
              <a:gd name="T113" fmla="*/ 39 h 74"/>
              <a:gd name="T114" fmla="*/ 77 w 90"/>
              <a:gd name="T115" fmla="*/ 25 h 74"/>
              <a:gd name="T116" fmla="*/ 66 w 90"/>
              <a:gd name="T11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4">
                <a:moveTo>
                  <a:pt x="45" y="0"/>
                </a:moveTo>
                <a:cubicBezTo>
                  <a:pt x="55" y="0"/>
                  <a:pt x="63" y="7"/>
                  <a:pt x="65" y="17"/>
                </a:cubicBezTo>
                <a:cubicBezTo>
                  <a:pt x="66" y="17"/>
                  <a:pt x="68" y="16"/>
                  <a:pt x="69" y="16"/>
                </a:cubicBezTo>
                <a:cubicBezTo>
                  <a:pt x="74" y="16"/>
                  <a:pt x="78" y="18"/>
                  <a:pt x="81" y="21"/>
                </a:cubicBezTo>
                <a:cubicBezTo>
                  <a:pt x="84" y="24"/>
                  <a:pt x="85" y="28"/>
                  <a:pt x="85" y="32"/>
                </a:cubicBezTo>
                <a:cubicBezTo>
                  <a:pt x="85" y="36"/>
                  <a:pt x="84" y="40"/>
                  <a:pt x="81" y="43"/>
                </a:cubicBezTo>
                <a:cubicBezTo>
                  <a:pt x="85" y="47"/>
                  <a:pt x="85" y="47"/>
                  <a:pt x="85" y="47"/>
                </a:cubicBezTo>
                <a:cubicBezTo>
                  <a:pt x="86" y="49"/>
                  <a:pt x="88" y="50"/>
                  <a:pt x="89" y="52"/>
                </a:cubicBezTo>
                <a:cubicBezTo>
                  <a:pt x="89" y="55"/>
                  <a:pt x="90" y="57"/>
                  <a:pt x="90" y="59"/>
                </a:cubicBezTo>
                <a:cubicBezTo>
                  <a:pt x="90" y="64"/>
                  <a:pt x="90" y="64"/>
                  <a:pt x="90" y="64"/>
                </a:cubicBezTo>
                <a:cubicBezTo>
                  <a:pt x="90" y="65"/>
                  <a:pt x="90" y="66"/>
                  <a:pt x="89" y="67"/>
                </a:cubicBezTo>
                <a:cubicBezTo>
                  <a:pt x="88" y="69"/>
                  <a:pt x="87" y="69"/>
                  <a:pt x="85" y="69"/>
                </a:cubicBezTo>
                <a:cubicBezTo>
                  <a:pt x="85" y="69"/>
                  <a:pt x="85" y="69"/>
                  <a:pt x="85" y="69"/>
                </a:cubicBezTo>
                <a:cubicBezTo>
                  <a:pt x="81" y="69"/>
                  <a:pt x="81" y="69"/>
                  <a:pt x="81" y="69"/>
                </a:cubicBezTo>
                <a:cubicBezTo>
                  <a:pt x="81" y="71"/>
                  <a:pt x="81" y="71"/>
                  <a:pt x="81" y="71"/>
                </a:cubicBezTo>
                <a:cubicBezTo>
                  <a:pt x="81" y="72"/>
                  <a:pt x="80" y="74"/>
                  <a:pt x="78" y="74"/>
                </a:cubicBezTo>
                <a:cubicBezTo>
                  <a:pt x="45" y="74"/>
                  <a:pt x="45" y="74"/>
                  <a:pt x="45" y="74"/>
                </a:cubicBezTo>
                <a:cubicBezTo>
                  <a:pt x="12" y="74"/>
                  <a:pt x="12" y="74"/>
                  <a:pt x="12" y="74"/>
                </a:cubicBezTo>
                <a:cubicBezTo>
                  <a:pt x="10" y="74"/>
                  <a:pt x="9" y="72"/>
                  <a:pt x="9" y="71"/>
                </a:cubicBezTo>
                <a:cubicBezTo>
                  <a:pt x="9" y="69"/>
                  <a:pt x="9" y="69"/>
                  <a:pt x="9" y="69"/>
                </a:cubicBezTo>
                <a:cubicBezTo>
                  <a:pt x="5" y="69"/>
                  <a:pt x="5" y="69"/>
                  <a:pt x="5" y="69"/>
                </a:cubicBezTo>
                <a:cubicBezTo>
                  <a:pt x="5" y="69"/>
                  <a:pt x="5" y="69"/>
                  <a:pt x="5" y="69"/>
                </a:cubicBezTo>
                <a:cubicBezTo>
                  <a:pt x="3" y="69"/>
                  <a:pt x="2" y="69"/>
                  <a:pt x="1" y="67"/>
                </a:cubicBezTo>
                <a:cubicBezTo>
                  <a:pt x="1" y="66"/>
                  <a:pt x="0" y="65"/>
                  <a:pt x="0" y="64"/>
                </a:cubicBezTo>
                <a:cubicBezTo>
                  <a:pt x="0" y="59"/>
                  <a:pt x="0" y="59"/>
                  <a:pt x="0" y="59"/>
                </a:cubicBezTo>
                <a:cubicBezTo>
                  <a:pt x="0" y="57"/>
                  <a:pt x="1" y="55"/>
                  <a:pt x="1" y="52"/>
                </a:cubicBezTo>
                <a:cubicBezTo>
                  <a:pt x="1" y="52"/>
                  <a:pt x="1" y="52"/>
                  <a:pt x="1" y="52"/>
                </a:cubicBezTo>
                <a:cubicBezTo>
                  <a:pt x="3" y="49"/>
                  <a:pt x="6" y="46"/>
                  <a:pt x="9" y="43"/>
                </a:cubicBezTo>
                <a:cubicBezTo>
                  <a:pt x="6" y="40"/>
                  <a:pt x="5" y="36"/>
                  <a:pt x="5" y="32"/>
                </a:cubicBezTo>
                <a:cubicBezTo>
                  <a:pt x="5" y="28"/>
                  <a:pt x="6" y="24"/>
                  <a:pt x="9" y="21"/>
                </a:cubicBezTo>
                <a:cubicBezTo>
                  <a:pt x="12" y="18"/>
                  <a:pt x="16" y="16"/>
                  <a:pt x="21" y="16"/>
                </a:cubicBezTo>
                <a:cubicBezTo>
                  <a:pt x="22" y="16"/>
                  <a:pt x="24" y="17"/>
                  <a:pt x="25" y="17"/>
                </a:cubicBezTo>
                <a:cubicBezTo>
                  <a:pt x="27" y="7"/>
                  <a:pt x="35" y="0"/>
                  <a:pt x="45" y="0"/>
                </a:cubicBezTo>
                <a:close/>
                <a:moveTo>
                  <a:pt x="45" y="68"/>
                </a:moveTo>
                <a:cubicBezTo>
                  <a:pt x="45" y="68"/>
                  <a:pt x="45" y="68"/>
                  <a:pt x="45" y="68"/>
                </a:cubicBezTo>
                <a:cubicBezTo>
                  <a:pt x="54" y="68"/>
                  <a:pt x="54" y="68"/>
                  <a:pt x="54" y="68"/>
                </a:cubicBezTo>
                <a:cubicBezTo>
                  <a:pt x="54" y="63"/>
                  <a:pt x="54" y="59"/>
                  <a:pt x="54" y="55"/>
                </a:cubicBezTo>
                <a:cubicBezTo>
                  <a:pt x="54" y="54"/>
                  <a:pt x="55" y="53"/>
                  <a:pt x="56" y="53"/>
                </a:cubicBezTo>
                <a:cubicBezTo>
                  <a:pt x="57" y="53"/>
                  <a:pt x="57" y="54"/>
                  <a:pt x="57" y="55"/>
                </a:cubicBezTo>
                <a:cubicBezTo>
                  <a:pt x="57" y="62"/>
                  <a:pt x="57" y="62"/>
                  <a:pt x="57" y="62"/>
                </a:cubicBezTo>
                <a:cubicBezTo>
                  <a:pt x="65" y="62"/>
                  <a:pt x="65" y="62"/>
                  <a:pt x="65" y="62"/>
                </a:cubicBezTo>
                <a:cubicBezTo>
                  <a:pt x="65" y="62"/>
                  <a:pt x="65" y="62"/>
                  <a:pt x="65" y="62"/>
                </a:cubicBezTo>
                <a:cubicBezTo>
                  <a:pt x="65" y="55"/>
                  <a:pt x="65" y="55"/>
                  <a:pt x="65" y="55"/>
                </a:cubicBezTo>
                <a:cubicBezTo>
                  <a:pt x="65" y="47"/>
                  <a:pt x="60" y="43"/>
                  <a:pt x="54" y="38"/>
                </a:cubicBezTo>
                <a:cubicBezTo>
                  <a:pt x="51" y="39"/>
                  <a:pt x="48" y="40"/>
                  <a:pt x="45" y="40"/>
                </a:cubicBezTo>
                <a:cubicBezTo>
                  <a:pt x="42" y="40"/>
                  <a:pt x="39" y="39"/>
                  <a:pt x="36" y="38"/>
                </a:cubicBezTo>
                <a:cubicBezTo>
                  <a:pt x="30" y="43"/>
                  <a:pt x="25" y="47"/>
                  <a:pt x="25" y="55"/>
                </a:cubicBezTo>
                <a:cubicBezTo>
                  <a:pt x="25" y="62"/>
                  <a:pt x="25" y="62"/>
                  <a:pt x="25" y="62"/>
                </a:cubicBezTo>
                <a:cubicBezTo>
                  <a:pt x="25" y="62"/>
                  <a:pt x="25" y="62"/>
                  <a:pt x="25" y="62"/>
                </a:cubicBezTo>
                <a:cubicBezTo>
                  <a:pt x="32" y="62"/>
                  <a:pt x="32" y="62"/>
                  <a:pt x="32" y="62"/>
                </a:cubicBezTo>
                <a:cubicBezTo>
                  <a:pt x="32" y="55"/>
                  <a:pt x="32" y="55"/>
                  <a:pt x="32" y="55"/>
                </a:cubicBezTo>
                <a:cubicBezTo>
                  <a:pt x="32" y="54"/>
                  <a:pt x="33" y="53"/>
                  <a:pt x="34" y="53"/>
                </a:cubicBezTo>
                <a:cubicBezTo>
                  <a:pt x="35" y="53"/>
                  <a:pt x="36" y="54"/>
                  <a:pt x="36" y="55"/>
                </a:cubicBezTo>
                <a:cubicBezTo>
                  <a:pt x="36" y="59"/>
                  <a:pt x="36" y="63"/>
                  <a:pt x="36" y="68"/>
                </a:cubicBezTo>
                <a:cubicBezTo>
                  <a:pt x="45" y="68"/>
                  <a:pt x="45" y="68"/>
                  <a:pt x="45" y="68"/>
                </a:cubicBezTo>
                <a:close/>
                <a:moveTo>
                  <a:pt x="45" y="34"/>
                </a:moveTo>
                <a:cubicBezTo>
                  <a:pt x="45" y="34"/>
                  <a:pt x="45" y="34"/>
                  <a:pt x="45" y="34"/>
                </a:cubicBezTo>
                <a:cubicBezTo>
                  <a:pt x="53" y="34"/>
                  <a:pt x="59" y="28"/>
                  <a:pt x="59" y="20"/>
                </a:cubicBezTo>
                <a:cubicBezTo>
                  <a:pt x="59" y="12"/>
                  <a:pt x="53" y="6"/>
                  <a:pt x="45" y="6"/>
                </a:cubicBezTo>
                <a:cubicBezTo>
                  <a:pt x="37" y="6"/>
                  <a:pt x="31" y="12"/>
                  <a:pt x="31" y="20"/>
                </a:cubicBezTo>
                <a:cubicBezTo>
                  <a:pt x="31" y="28"/>
                  <a:pt x="37" y="34"/>
                  <a:pt x="45" y="34"/>
                </a:cubicBezTo>
                <a:close/>
                <a:moveTo>
                  <a:pt x="14" y="68"/>
                </a:moveTo>
                <a:cubicBezTo>
                  <a:pt x="14" y="68"/>
                  <a:pt x="14" y="68"/>
                  <a:pt x="14" y="68"/>
                </a:cubicBezTo>
                <a:cubicBezTo>
                  <a:pt x="23" y="68"/>
                  <a:pt x="23" y="68"/>
                  <a:pt x="23" y="68"/>
                </a:cubicBezTo>
                <a:cubicBezTo>
                  <a:pt x="22" y="67"/>
                  <a:pt x="21" y="67"/>
                  <a:pt x="20" y="66"/>
                </a:cubicBezTo>
                <a:cubicBezTo>
                  <a:pt x="19" y="65"/>
                  <a:pt x="19" y="63"/>
                  <a:pt x="19" y="62"/>
                </a:cubicBezTo>
                <a:cubicBezTo>
                  <a:pt x="19" y="55"/>
                  <a:pt x="19" y="55"/>
                  <a:pt x="19" y="55"/>
                </a:cubicBezTo>
                <a:cubicBezTo>
                  <a:pt x="19" y="53"/>
                  <a:pt x="19" y="50"/>
                  <a:pt x="20" y="48"/>
                </a:cubicBezTo>
                <a:cubicBezTo>
                  <a:pt x="18" y="48"/>
                  <a:pt x="16" y="48"/>
                  <a:pt x="14" y="47"/>
                </a:cubicBezTo>
                <a:cubicBezTo>
                  <a:pt x="11" y="49"/>
                  <a:pt x="8" y="51"/>
                  <a:pt x="7" y="55"/>
                </a:cubicBezTo>
                <a:cubicBezTo>
                  <a:pt x="7" y="55"/>
                  <a:pt x="7" y="55"/>
                  <a:pt x="7" y="55"/>
                </a:cubicBezTo>
                <a:cubicBezTo>
                  <a:pt x="7" y="55"/>
                  <a:pt x="7" y="55"/>
                  <a:pt x="7" y="55"/>
                </a:cubicBezTo>
                <a:cubicBezTo>
                  <a:pt x="6" y="56"/>
                  <a:pt x="6" y="58"/>
                  <a:pt x="6" y="59"/>
                </a:cubicBezTo>
                <a:cubicBezTo>
                  <a:pt x="6" y="64"/>
                  <a:pt x="6" y="64"/>
                  <a:pt x="6" y="64"/>
                </a:cubicBezTo>
                <a:cubicBezTo>
                  <a:pt x="11" y="64"/>
                  <a:pt x="11" y="64"/>
                  <a:pt x="11" y="64"/>
                </a:cubicBezTo>
                <a:cubicBezTo>
                  <a:pt x="11" y="59"/>
                  <a:pt x="11" y="59"/>
                  <a:pt x="11" y="59"/>
                </a:cubicBezTo>
                <a:cubicBezTo>
                  <a:pt x="11" y="58"/>
                  <a:pt x="12" y="57"/>
                  <a:pt x="13" y="57"/>
                </a:cubicBezTo>
                <a:cubicBezTo>
                  <a:pt x="14" y="57"/>
                  <a:pt x="14" y="58"/>
                  <a:pt x="14" y="59"/>
                </a:cubicBezTo>
                <a:cubicBezTo>
                  <a:pt x="14" y="68"/>
                  <a:pt x="14" y="68"/>
                  <a:pt x="14" y="68"/>
                </a:cubicBezTo>
                <a:close/>
                <a:moveTo>
                  <a:pt x="25" y="23"/>
                </a:moveTo>
                <a:cubicBezTo>
                  <a:pt x="25" y="23"/>
                  <a:pt x="25" y="23"/>
                  <a:pt x="25" y="23"/>
                </a:cubicBezTo>
                <a:cubicBezTo>
                  <a:pt x="25" y="23"/>
                  <a:pt x="24" y="23"/>
                  <a:pt x="24" y="23"/>
                </a:cubicBezTo>
                <a:cubicBezTo>
                  <a:pt x="23" y="22"/>
                  <a:pt x="22" y="22"/>
                  <a:pt x="21" y="22"/>
                </a:cubicBezTo>
                <a:cubicBezTo>
                  <a:pt x="18" y="22"/>
                  <a:pt x="15" y="23"/>
                  <a:pt x="13" y="25"/>
                </a:cubicBezTo>
                <a:cubicBezTo>
                  <a:pt x="12" y="27"/>
                  <a:pt x="11" y="30"/>
                  <a:pt x="11" y="32"/>
                </a:cubicBezTo>
                <a:cubicBezTo>
                  <a:pt x="11" y="35"/>
                  <a:pt x="12" y="38"/>
                  <a:pt x="13" y="39"/>
                </a:cubicBezTo>
                <a:cubicBezTo>
                  <a:pt x="15" y="41"/>
                  <a:pt x="18" y="42"/>
                  <a:pt x="21" y="42"/>
                </a:cubicBezTo>
                <a:cubicBezTo>
                  <a:pt x="22" y="42"/>
                  <a:pt x="23" y="42"/>
                  <a:pt x="24" y="42"/>
                </a:cubicBezTo>
                <a:cubicBezTo>
                  <a:pt x="26" y="39"/>
                  <a:pt x="29" y="37"/>
                  <a:pt x="31" y="34"/>
                </a:cubicBezTo>
                <a:cubicBezTo>
                  <a:pt x="28" y="31"/>
                  <a:pt x="26" y="28"/>
                  <a:pt x="25" y="23"/>
                </a:cubicBezTo>
                <a:close/>
                <a:moveTo>
                  <a:pt x="76" y="68"/>
                </a:moveTo>
                <a:cubicBezTo>
                  <a:pt x="76" y="68"/>
                  <a:pt x="76" y="68"/>
                  <a:pt x="76" y="68"/>
                </a:cubicBezTo>
                <a:cubicBezTo>
                  <a:pt x="76" y="59"/>
                  <a:pt x="76" y="59"/>
                  <a:pt x="76" y="59"/>
                </a:cubicBezTo>
                <a:cubicBezTo>
                  <a:pt x="76" y="58"/>
                  <a:pt x="76" y="57"/>
                  <a:pt x="77" y="57"/>
                </a:cubicBezTo>
                <a:cubicBezTo>
                  <a:pt x="78" y="57"/>
                  <a:pt x="79" y="58"/>
                  <a:pt x="79" y="59"/>
                </a:cubicBezTo>
                <a:cubicBezTo>
                  <a:pt x="79" y="64"/>
                  <a:pt x="79" y="64"/>
                  <a:pt x="79" y="64"/>
                </a:cubicBezTo>
                <a:cubicBezTo>
                  <a:pt x="84" y="64"/>
                  <a:pt x="84" y="64"/>
                  <a:pt x="84" y="64"/>
                </a:cubicBezTo>
                <a:cubicBezTo>
                  <a:pt x="84" y="59"/>
                  <a:pt x="84" y="59"/>
                  <a:pt x="84" y="59"/>
                </a:cubicBezTo>
                <a:cubicBezTo>
                  <a:pt x="84" y="58"/>
                  <a:pt x="84" y="56"/>
                  <a:pt x="83" y="55"/>
                </a:cubicBezTo>
                <a:cubicBezTo>
                  <a:pt x="83" y="53"/>
                  <a:pt x="82" y="52"/>
                  <a:pt x="81" y="51"/>
                </a:cubicBezTo>
                <a:cubicBezTo>
                  <a:pt x="76" y="47"/>
                  <a:pt x="76" y="47"/>
                  <a:pt x="76" y="47"/>
                </a:cubicBezTo>
                <a:cubicBezTo>
                  <a:pt x="74" y="48"/>
                  <a:pt x="72" y="48"/>
                  <a:pt x="70" y="48"/>
                </a:cubicBezTo>
                <a:cubicBezTo>
                  <a:pt x="71" y="50"/>
                  <a:pt x="71" y="53"/>
                  <a:pt x="71" y="55"/>
                </a:cubicBezTo>
                <a:cubicBezTo>
                  <a:pt x="71" y="62"/>
                  <a:pt x="71" y="62"/>
                  <a:pt x="71" y="62"/>
                </a:cubicBezTo>
                <a:cubicBezTo>
                  <a:pt x="71" y="63"/>
                  <a:pt x="71" y="65"/>
                  <a:pt x="70" y="66"/>
                </a:cubicBezTo>
                <a:cubicBezTo>
                  <a:pt x="69" y="67"/>
                  <a:pt x="68" y="67"/>
                  <a:pt x="67" y="68"/>
                </a:cubicBezTo>
                <a:cubicBezTo>
                  <a:pt x="76" y="68"/>
                  <a:pt x="76" y="68"/>
                  <a:pt x="76" y="68"/>
                </a:cubicBezTo>
                <a:close/>
                <a:moveTo>
                  <a:pt x="65" y="23"/>
                </a:moveTo>
                <a:cubicBezTo>
                  <a:pt x="65" y="23"/>
                  <a:pt x="65" y="23"/>
                  <a:pt x="65" y="23"/>
                </a:cubicBezTo>
                <a:cubicBezTo>
                  <a:pt x="64" y="28"/>
                  <a:pt x="62" y="31"/>
                  <a:pt x="59" y="34"/>
                </a:cubicBezTo>
                <a:cubicBezTo>
                  <a:pt x="61" y="37"/>
                  <a:pt x="64" y="39"/>
                  <a:pt x="66" y="42"/>
                </a:cubicBezTo>
                <a:cubicBezTo>
                  <a:pt x="66" y="42"/>
                  <a:pt x="67" y="42"/>
                  <a:pt x="67" y="42"/>
                </a:cubicBezTo>
                <a:cubicBezTo>
                  <a:pt x="68" y="42"/>
                  <a:pt x="69" y="42"/>
                  <a:pt x="69" y="42"/>
                </a:cubicBezTo>
                <a:cubicBezTo>
                  <a:pt x="72" y="42"/>
                  <a:pt x="75" y="41"/>
                  <a:pt x="77" y="39"/>
                </a:cubicBezTo>
                <a:cubicBezTo>
                  <a:pt x="78" y="38"/>
                  <a:pt x="79" y="35"/>
                  <a:pt x="79" y="32"/>
                </a:cubicBezTo>
                <a:cubicBezTo>
                  <a:pt x="79" y="30"/>
                  <a:pt x="78" y="27"/>
                  <a:pt x="77" y="25"/>
                </a:cubicBezTo>
                <a:cubicBezTo>
                  <a:pt x="75" y="23"/>
                  <a:pt x="72" y="22"/>
                  <a:pt x="69" y="22"/>
                </a:cubicBezTo>
                <a:cubicBezTo>
                  <a:pt x="68" y="22"/>
                  <a:pt x="67" y="22"/>
                  <a:pt x="66" y="23"/>
                </a:cubicBezTo>
                <a:cubicBezTo>
                  <a:pt x="66" y="23"/>
                  <a:pt x="65" y="23"/>
                  <a:pt x="6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1" name="Freeform 51"/>
          <p:cNvSpPr>
            <a:spLocks noEditPoints="1"/>
          </p:cNvSpPr>
          <p:nvPr/>
        </p:nvSpPr>
        <p:spPr bwMode="auto">
          <a:xfrm>
            <a:off x="5220072" y="1804620"/>
            <a:ext cx="241300" cy="230187"/>
          </a:xfrm>
          <a:custGeom>
            <a:avLst/>
            <a:gdLst>
              <a:gd name="T0" fmla="*/ 22 w 76"/>
              <a:gd name="T1" fmla="*/ 59 h 72"/>
              <a:gd name="T2" fmla="*/ 65 w 76"/>
              <a:gd name="T3" fmla="*/ 58 h 72"/>
              <a:gd name="T4" fmla="*/ 65 w 76"/>
              <a:gd name="T5" fmla="*/ 61 h 72"/>
              <a:gd name="T6" fmla="*/ 23 w 76"/>
              <a:gd name="T7" fmla="*/ 10 h 72"/>
              <a:gd name="T8" fmla="*/ 22 w 76"/>
              <a:gd name="T9" fmla="*/ 12 h 72"/>
              <a:gd name="T10" fmla="*/ 22 w 76"/>
              <a:gd name="T11" fmla="*/ 24 h 72"/>
              <a:gd name="T12" fmla="*/ 23 w 76"/>
              <a:gd name="T13" fmla="*/ 26 h 72"/>
              <a:gd name="T14" fmla="*/ 65 w 76"/>
              <a:gd name="T15" fmla="*/ 26 h 72"/>
              <a:gd name="T16" fmla="*/ 67 w 76"/>
              <a:gd name="T17" fmla="*/ 12 h 72"/>
              <a:gd name="T18" fmla="*/ 65 w 76"/>
              <a:gd name="T19" fmla="*/ 10 h 72"/>
              <a:gd name="T20" fmla="*/ 25 w 76"/>
              <a:gd name="T21" fmla="*/ 22 h 72"/>
              <a:gd name="T22" fmla="*/ 25 w 76"/>
              <a:gd name="T23" fmla="*/ 14 h 72"/>
              <a:gd name="T24" fmla="*/ 63 w 76"/>
              <a:gd name="T25" fmla="*/ 22 h 72"/>
              <a:gd name="T26" fmla="*/ 12 w 76"/>
              <a:gd name="T27" fmla="*/ 22 h 72"/>
              <a:gd name="T28" fmla="*/ 6 w 76"/>
              <a:gd name="T29" fmla="*/ 22 h 72"/>
              <a:gd name="T30" fmla="*/ 12 w 76"/>
              <a:gd name="T31" fmla="*/ 63 h 72"/>
              <a:gd name="T32" fmla="*/ 9 w 76"/>
              <a:gd name="T33" fmla="*/ 72 h 72"/>
              <a:gd name="T34" fmla="*/ 3 w 76"/>
              <a:gd name="T35" fmla="*/ 69 h 72"/>
              <a:gd name="T36" fmla="*/ 0 w 76"/>
              <a:gd name="T37" fmla="*/ 63 h 72"/>
              <a:gd name="T38" fmla="*/ 0 w 76"/>
              <a:gd name="T39" fmla="*/ 19 h 72"/>
              <a:gd name="T40" fmla="*/ 12 w 76"/>
              <a:gd name="T41" fmla="*/ 16 h 72"/>
              <a:gd name="T42" fmla="*/ 15 w 76"/>
              <a:gd name="T43" fmla="*/ 0 h 72"/>
              <a:gd name="T44" fmla="*/ 73 w 76"/>
              <a:gd name="T45" fmla="*/ 0 h 72"/>
              <a:gd name="T46" fmla="*/ 76 w 76"/>
              <a:gd name="T47" fmla="*/ 3 h 72"/>
              <a:gd name="T48" fmla="*/ 73 w 76"/>
              <a:gd name="T49" fmla="*/ 69 h 72"/>
              <a:gd name="T50" fmla="*/ 73 w 76"/>
              <a:gd name="T51" fmla="*/ 69 h 72"/>
              <a:gd name="T52" fmla="*/ 9 w 76"/>
              <a:gd name="T53" fmla="*/ 72 h 72"/>
              <a:gd name="T54" fmla="*/ 9 w 76"/>
              <a:gd name="T55" fmla="*/ 72 h 72"/>
              <a:gd name="T56" fmla="*/ 70 w 76"/>
              <a:gd name="T57" fmla="*/ 63 h 72"/>
              <a:gd name="T58" fmla="*/ 18 w 76"/>
              <a:gd name="T59" fmla="*/ 6 h 72"/>
              <a:gd name="T60" fmla="*/ 17 w 76"/>
              <a:gd name="T61" fmla="*/ 66 h 72"/>
              <a:gd name="T62" fmla="*/ 69 w 76"/>
              <a:gd name="T63" fmla="*/ 65 h 72"/>
              <a:gd name="T64" fmla="*/ 70 w 76"/>
              <a:gd name="T65" fmla="*/ 63 h 72"/>
              <a:gd name="T66" fmla="*/ 46 w 76"/>
              <a:gd name="T67" fmla="*/ 30 h 72"/>
              <a:gd name="T68" fmla="*/ 65 w 76"/>
              <a:gd name="T69" fmla="*/ 30 h 72"/>
              <a:gd name="T70" fmla="*/ 67 w 76"/>
              <a:gd name="T71" fmla="*/ 31 h 72"/>
              <a:gd name="T72" fmla="*/ 65 w 76"/>
              <a:gd name="T73" fmla="*/ 42 h 72"/>
              <a:gd name="T74" fmla="*/ 46 w 76"/>
              <a:gd name="T75" fmla="*/ 42 h 72"/>
              <a:gd name="T76" fmla="*/ 44 w 76"/>
              <a:gd name="T77" fmla="*/ 41 h 72"/>
              <a:gd name="T78" fmla="*/ 46 w 76"/>
              <a:gd name="T79" fmla="*/ 30 h 72"/>
              <a:gd name="T80" fmla="*/ 63 w 76"/>
              <a:gd name="T81" fmla="*/ 33 h 72"/>
              <a:gd name="T82" fmla="*/ 48 w 76"/>
              <a:gd name="T83" fmla="*/ 39 h 72"/>
              <a:gd name="T84" fmla="*/ 63 w 76"/>
              <a:gd name="T85" fmla="*/ 33 h 72"/>
              <a:gd name="T86" fmla="*/ 23 w 76"/>
              <a:gd name="T87" fmla="*/ 33 h 72"/>
              <a:gd name="T88" fmla="*/ 23 w 76"/>
              <a:gd name="T89" fmla="*/ 30 h 72"/>
              <a:gd name="T90" fmla="*/ 42 w 76"/>
              <a:gd name="T91" fmla="*/ 31 h 72"/>
              <a:gd name="T92" fmla="*/ 23 w 76"/>
              <a:gd name="T93" fmla="*/ 33 h 72"/>
              <a:gd name="T94" fmla="*/ 23 w 76"/>
              <a:gd name="T95" fmla="*/ 42 h 72"/>
              <a:gd name="T96" fmla="*/ 23 w 76"/>
              <a:gd name="T97" fmla="*/ 39 h 72"/>
              <a:gd name="T98" fmla="*/ 42 w 76"/>
              <a:gd name="T99" fmla="*/ 41 h 72"/>
              <a:gd name="T100" fmla="*/ 23 w 76"/>
              <a:gd name="T101" fmla="*/ 42 h 72"/>
              <a:gd name="T102" fmla="*/ 23 w 76"/>
              <a:gd name="T103" fmla="*/ 52 h 72"/>
              <a:gd name="T104" fmla="*/ 23 w 76"/>
              <a:gd name="T105" fmla="*/ 48 h 72"/>
              <a:gd name="T106" fmla="*/ 67 w 76"/>
              <a:gd name="T107" fmla="*/ 50 h 72"/>
              <a:gd name="T108" fmla="*/ 23 w 76"/>
              <a:gd name="T109"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72">
                <a:moveTo>
                  <a:pt x="23" y="61"/>
                </a:moveTo>
                <a:cubicBezTo>
                  <a:pt x="22" y="61"/>
                  <a:pt x="22" y="60"/>
                  <a:pt x="22" y="59"/>
                </a:cubicBezTo>
                <a:cubicBezTo>
                  <a:pt x="22" y="58"/>
                  <a:pt x="22" y="58"/>
                  <a:pt x="23" y="58"/>
                </a:cubicBezTo>
                <a:cubicBezTo>
                  <a:pt x="65" y="58"/>
                  <a:pt x="65" y="58"/>
                  <a:pt x="65" y="58"/>
                </a:cubicBezTo>
                <a:cubicBezTo>
                  <a:pt x="66" y="58"/>
                  <a:pt x="67" y="58"/>
                  <a:pt x="67" y="59"/>
                </a:cubicBezTo>
                <a:cubicBezTo>
                  <a:pt x="67" y="60"/>
                  <a:pt x="66" y="61"/>
                  <a:pt x="65" y="61"/>
                </a:cubicBezTo>
                <a:cubicBezTo>
                  <a:pt x="23" y="61"/>
                  <a:pt x="23" y="61"/>
                  <a:pt x="23" y="61"/>
                </a:cubicBezTo>
                <a:close/>
                <a:moveTo>
                  <a:pt x="23" y="10"/>
                </a:moveTo>
                <a:cubicBezTo>
                  <a:pt x="23" y="10"/>
                  <a:pt x="23" y="10"/>
                  <a:pt x="23" y="10"/>
                </a:cubicBezTo>
                <a:cubicBezTo>
                  <a:pt x="22" y="10"/>
                  <a:pt x="22" y="11"/>
                  <a:pt x="22" y="12"/>
                </a:cubicBezTo>
                <a:cubicBezTo>
                  <a:pt x="22" y="12"/>
                  <a:pt x="22" y="12"/>
                  <a:pt x="22" y="12"/>
                </a:cubicBezTo>
                <a:cubicBezTo>
                  <a:pt x="22" y="24"/>
                  <a:pt x="22" y="24"/>
                  <a:pt x="22" y="24"/>
                </a:cubicBezTo>
                <a:cubicBezTo>
                  <a:pt x="22" y="25"/>
                  <a:pt x="22" y="26"/>
                  <a:pt x="23" y="26"/>
                </a:cubicBezTo>
                <a:cubicBezTo>
                  <a:pt x="23" y="26"/>
                  <a:pt x="23" y="26"/>
                  <a:pt x="23" y="26"/>
                </a:cubicBezTo>
                <a:cubicBezTo>
                  <a:pt x="65" y="26"/>
                  <a:pt x="65" y="26"/>
                  <a:pt x="65" y="26"/>
                </a:cubicBezTo>
                <a:cubicBezTo>
                  <a:pt x="65" y="26"/>
                  <a:pt x="65" y="26"/>
                  <a:pt x="65" y="26"/>
                </a:cubicBezTo>
                <a:cubicBezTo>
                  <a:pt x="66" y="26"/>
                  <a:pt x="67" y="25"/>
                  <a:pt x="67" y="24"/>
                </a:cubicBezTo>
                <a:cubicBezTo>
                  <a:pt x="67" y="12"/>
                  <a:pt x="67" y="12"/>
                  <a:pt x="67" y="12"/>
                </a:cubicBezTo>
                <a:cubicBezTo>
                  <a:pt x="67" y="12"/>
                  <a:pt x="67" y="12"/>
                  <a:pt x="67" y="12"/>
                </a:cubicBezTo>
                <a:cubicBezTo>
                  <a:pt x="67" y="11"/>
                  <a:pt x="66" y="10"/>
                  <a:pt x="65" y="10"/>
                </a:cubicBezTo>
                <a:cubicBezTo>
                  <a:pt x="23" y="10"/>
                  <a:pt x="23" y="10"/>
                  <a:pt x="23" y="10"/>
                </a:cubicBezTo>
                <a:close/>
                <a:moveTo>
                  <a:pt x="25" y="22"/>
                </a:moveTo>
                <a:cubicBezTo>
                  <a:pt x="25" y="22"/>
                  <a:pt x="25" y="22"/>
                  <a:pt x="25" y="22"/>
                </a:cubicBezTo>
                <a:cubicBezTo>
                  <a:pt x="25" y="14"/>
                  <a:pt x="25" y="14"/>
                  <a:pt x="25" y="14"/>
                </a:cubicBezTo>
                <a:cubicBezTo>
                  <a:pt x="63" y="14"/>
                  <a:pt x="63" y="14"/>
                  <a:pt x="63" y="14"/>
                </a:cubicBezTo>
                <a:cubicBezTo>
                  <a:pt x="63" y="22"/>
                  <a:pt x="63" y="22"/>
                  <a:pt x="63" y="22"/>
                </a:cubicBezTo>
                <a:cubicBezTo>
                  <a:pt x="25" y="22"/>
                  <a:pt x="25" y="22"/>
                  <a:pt x="25" y="22"/>
                </a:cubicBezTo>
                <a:close/>
                <a:moveTo>
                  <a:pt x="12" y="22"/>
                </a:moveTo>
                <a:cubicBezTo>
                  <a:pt x="12" y="22"/>
                  <a:pt x="12" y="22"/>
                  <a:pt x="12" y="22"/>
                </a:cubicBezTo>
                <a:cubicBezTo>
                  <a:pt x="6" y="22"/>
                  <a:pt x="6" y="22"/>
                  <a:pt x="6" y="22"/>
                </a:cubicBezTo>
                <a:cubicBezTo>
                  <a:pt x="6" y="63"/>
                  <a:pt x="6" y="63"/>
                  <a:pt x="6" y="63"/>
                </a:cubicBezTo>
                <a:cubicBezTo>
                  <a:pt x="6" y="67"/>
                  <a:pt x="12" y="67"/>
                  <a:pt x="12" y="63"/>
                </a:cubicBezTo>
                <a:cubicBezTo>
                  <a:pt x="12" y="22"/>
                  <a:pt x="12" y="22"/>
                  <a:pt x="12" y="22"/>
                </a:cubicBezTo>
                <a:close/>
                <a:moveTo>
                  <a:pt x="9" y="72"/>
                </a:moveTo>
                <a:cubicBezTo>
                  <a:pt x="9" y="72"/>
                  <a:pt x="9" y="72"/>
                  <a:pt x="9" y="72"/>
                </a:cubicBezTo>
                <a:cubicBezTo>
                  <a:pt x="7" y="72"/>
                  <a:pt x="4" y="71"/>
                  <a:pt x="3" y="69"/>
                </a:cubicBezTo>
                <a:cubicBezTo>
                  <a:pt x="3" y="69"/>
                  <a:pt x="3" y="69"/>
                  <a:pt x="3" y="69"/>
                </a:cubicBezTo>
                <a:cubicBezTo>
                  <a:pt x="1" y="68"/>
                  <a:pt x="0" y="65"/>
                  <a:pt x="0" y="63"/>
                </a:cubicBezTo>
                <a:cubicBezTo>
                  <a:pt x="0" y="19"/>
                  <a:pt x="0" y="19"/>
                  <a:pt x="0" y="19"/>
                </a:cubicBezTo>
                <a:cubicBezTo>
                  <a:pt x="0" y="19"/>
                  <a:pt x="0" y="19"/>
                  <a:pt x="0" y="19"/>
                </a:cubicBezTo>
                <a:cubicBezTo>
                  <a:pt x="0" y="17"/>
                  <a:pt x="1" y="16"/>
                  <a:pt x="3" y="16"/>
                </a:cubicBezTo>
                <a:cubicBezTo>
                  <a:pt x="12" y="16"/>
                  <a:pt x="12" y="16"/>
                  <a:pt x="12" y="16"/>
                </a:cubicBezTo>
                <a:cubicBezTo>
                  <a:pt x="12" y="3"/>
                  <a:pt x="12" y="3"/>
                  <a:pt x="12" y="3"/>
                </a:cubicBezTo>
                <a:cubicBezTo>
                  <a:pt x="12" y="1"/>
                  <a:pt x="14" y="0"/>
                  <a:pt x="15" y="0"/>
                </a:cubicBezTo>
                <a:cubicBezTo>
                  <a:pt x="15" y="0"/>
                  <a:pt x="15" y="0"/>
                  <a:pt x="15" y="0"/>
                </a:cubicBezTo>
                <a:cubicBezTo>
                  <a:pt x="73" y="0"/>
                  <a:pt x="73" y="0"/>
                  <a:pt x="73" y="0"/>
                </a:cubicBezTo>
                <a:cubicBezTo>
                  <a:pt x="75" y="0"/>
                  <a:pt x="76" y="1"/>
                  <a:pt x="76" y="3"/>
                </a:cubicBezTo>
                <a:cubicBezTo>
                  <a:pt x="76" y="3"/>
                  <a:pt x="76" y="3"/>
                  <a:pt x="76" y="3"/>
                </a:cubicBezTo>
                <a:cubicBezTo>
                  <a:pt x="76" y="63"/>
                  <a:pt x="76" y="63"/>
                  <a:pt x="76" y="63"/>
                </a:cubicBezTo>
                <a:cubicBezTo>
                  <a:pt x="76" y="65"/>
                  <a:pt x="75" y="68"/>
                  <a:pt x="73" y="69"/>
                </a:cubicBezTo>
                <a:cubicBezTo>
                  <a:pt x="73" y="69"/>
                  <a:pt x="73" y="69"/>
                  <a:pt x="73" y="69"/>
                </a:cubicBezTo>
                <a:cubicBezTo>
                  <a:pt x="73" y="69"/>
                  <a:pt x="73" y="69"/>
                  <a:pt x="73" y="69"/>
                </a:cubicBezTo>
                <a:cubicBezTo>
                  <a:pt x="72" y="71"/>
                  <a:pt x="69" y="72"/>
                  <a:pt x="67" y="72"/>
                </a:cubicBezTo>
                <a:cubicBezTo>
                  <a:pt x="9" y="72"/>
                  <a:pt x="9" y="72"/>
                  <a:pt x="9" y="72"/>
                </a:cubicBezTo>
                <a:cubicBezTo>
                  <a:pt x="9" y="72"/>
                  <a:pt x="9" y="72"/>
                  <a:pt x="9" y="72"/>
                </a:cubicBezTo>
                <a:cubicBezTo>
                  <a:pt x="9" y="72"/>
                  <a:pt x="9" y="72"/>
                  <a:pt x="9" y="72"/>
                </a:cubicBezTo>
                <a:close/>
                <a:moveTo>
                  <a:pt x="70" y="63"/>
                </a:moveTo>
                <a:cubicBezTo>
                  <a:pt x="70" y="63"/>
                  <a:pt x="70" y="63"/>
                  <a:pt x="70" y="63"/>
                </a:cubicBezTo>
                <a:cubicBezTo>
                  <a:pt x="70" y="6"/>
                  <a:pt x="70" y="6"/>
                  <a:pt x="70" y="6"/>
                </a:cubicBezTo>
                <a:cubicBezTo>
                  <a:pt x="18" y="6"/>
                  <a:pt x="18" y="6"/>
                  <a:pt x="18" y="6"/>
                </a:cubicBezTo>
                <a:cubicBezTo>
                  <a:pt x="18" y="25"/>
                  <a:pt x="18" y="44"/>
                  <a:pt x="18" y="63"/>
                </a:cubicBezTo>
                <a:cubicBezTo>
                  <a:pt x="18" y="64"/>
                  <a:pt x="18" y="65"/>
                  <a:pt x="17" y="66"/>
                </a:cubicBezTo>
                <a:cubicBezTo>
                  <a:pt x="67" y="66"/>
                  <a:pt x="67" y="66"/>
                  <a:pt x="67" y="66"/>
                </a:cubicBezTo>
                <a:cubicBezTo>
                  <a:pt x="68" y="66"/>
                  <a:pt x="69" y="66"/>
                  <a:pt x="69" y="65"/>
                </a:cubicBezTo>
                <a:cubicBezTo>
                  <a:pt x="69" y="65"/>
                  <a:pt x="69" y="65"/>
                  <a:pt x="69" y="65"/>
                </a:cubicBezTo>
                <a:cubicBezTo>
                  <a:pt x="70" y="64"/>
                  <a:pt x="70" y="64"/>
                  <a:pt x="70" y="63"/>
                </a:cubicBezTo>
                <a:close/>
                <a:moveTo>
                  <a:pt x="46" y="30"/>
                </a:moveTo>
                <a:cubicBezTo>
                  <a:pt x="46" y="30"/>
                  <a:pt x="46" y="30"/>
                  <a:pt x="46" y="30"/>
                </a:cubicBezTo>
                <a:cubicBezTo>
                  <a:pt x="46" y="30"/>
                  <a:pt x="46" y="30"/>
                  <a:pt x="46" y="30"/>
                </a:cubicBezTo>
                <a:cubicBezTo>
                  <a:pt x="65" y="30"/>
                  <a:pt x="65" y="30"/>
                  <a:pt x="65" y="30"/>
                </a:cubicBezTo>
                <a:cubicBezTo>
                  <a:pt x="66" y="30"/>
                  <a:pt x="67" y="30"/>
                  <a:pt x="67" y="31"/>
                </a:cubicBezTo>
                <a:cubicBezTo>
                  <a:pt x="67" y="31"/>
                  <a:pt x="67" y="31"/>
                  <a:pt x="67" y="31"/>
                </a:cubicBezTo>
                <a:cubicBezTo>
                  <a:pt x="67" y="41"/>
                  <a:pt x="67" y="41"/>
                  <a:pt x="67" y="41"/>
                </a:cubicBezTo>
                <a:cubicBezTo>
                  <a:pt x="67" y="42"/>
                  <a:pt x="66" y="42"/>
                  <a:pt x="65" y="42"/>
                </a:cubicBezTo>
                <a:cubicBezTo>
                  <a:pt x="65" y="42"/>
                  <a:pt x="65" y="42"/>
                  <a:pt x="65" y="42"/>
                </a:cubicBezTo>
                <a:cubicBezTo>
                  <a:pt x="46" y="42"/>
                  <a:pt x="46" y="42"/>
                  <a:pt x="46" y="42"/>
                </a:cubicBezTo>
                <a:cubicBezTo>
                  <a:pt x="45" y="42"/>
                  <a:pt x="44" y="42"/>
                  <a:pt x="44" y="41"/>
                </a:cubicBezTo>
                <a:cubicBezTo>
                  <a:pt x="44" y="41"/>
                  <a:pt x="44" y="41"/>
                  <a:pt x="44" y="41"/>
                </a:cubicBezTo>
                <a:cubicBezTo>
                  <a:pt x="44" y="31"/>
                  <a:pt x="44" y="31"/>
                  <a:pt x="44" y="31"/>
                </a:cubicBezTo>
                <a:cubicBezTo>
                  <a:pt x="44" y="30"/>
                  <a:pt x="45" y="30"/>
                  <a:pt x="46" y="30"/>
                </a:cubicBezTo>
                <a:close/>
                <a:moveTo>
                  <a:pt x="63" y="33"/>
                </a:moveTo>
                <a:cubicBezTo>
                  <a:pt x="63" y="33"/>
                  <a:pt x="63" y="33"/>
                  <a:pt x="63" y="33"/>
                </a:cubicBezTo>
                <a:cubicBezTo>
                  <a:pt x="48" y="33"/>
                  <a:pt x="48" y="33"/>
                  <a:pt x="48" y="33"/>
                </a:cubicBezTo>
                <a:cubicBezTo>
                  <a:pt x="48" y="39"/>
                  <a:pt x="48" y="39"/>
                  <a:pt x="48" y="39"/>
                </a:cubicBezTo>
                <a:cubicBezTo>
                  <a:pt x="63" y="39"/>
                  <a:pt x="63" y="39"/>
                  <a:pt x="63" y="39"/>
                </a:cubicBezTo>
                <a:cubicBezTo>
                  <a:pt x="63" y="33"/>
                  <a:pt x="63" y="33"/>
                  <a:pt x="63" y="33"/>
                </a:cubicBezTo>
                <a:close/>
                <a:moveTo>
                  <a:pt x="23" y="33"/>
                </a:moveTo>
                <a:cubicBezTo>
                  <a:pt x="23" y="33"/>
                  <a:pt x="23" y="33"/>
                  <a:pt x="23" y="33"/>
                </a:cubicBezTo>
                <a:cubicBezTo>
                  <a:pt x="22" y="33"/>
                  <a:pt x="22" y="32"/>
                  <a:pt x="22" y="31"/>
                </a:cubicBezTo>
                <a:cubicBezTo>
                  <a:pt x="22" y="30"/>
                  <a:pt x="22" y="30"/>
                  <a:pt x="23" y="30"/>
                </a:cubicBezTo>
                <a:cubicBezTo>
                  <a:pt x="40" y="30"/>
                  <a:pt x="40" y="30"/>
                  <a:pt x="40" y="30"/>
                </a:cubicBezTo>
                <a:cubicBezTo>
                  <a:pt x="41" y="30"/>
                  <a:pt x="42" y="30"/>
                  <a:pt x="42" y="31"/>
                </a:cubicBezTo>
                <a:cubicBezTo>
                  <a:pt x="42" y="32"/>
                  <a:pt x="41" y="33"/>
                  <a:pt x="40" y="33"/>
                </a:cubicBezTo>
                <a:cubicBezTo>
                  <a:pt x="23" y="33"/>
                  <a:pt x="23" y="33"/>
                  <a:pt x="23" y="33"/>
                </a:cubicBezTo>
                <a:close/>
                <a:moveTo>
                  <a:pt x="23" y="42"/>
                </a:moveTo>
                <a:cubicBezTo>
                  <a:pt x="23" y="42"/>
                  <a:pt x="23" y="42"/>
                  <a:pt x="23" y="42"/>
                </a:cubicBezTo>
                <a:cubicBezTo>
                  <a:pt x="22" y="42"/>
                  <a:pt x="22" y="42"/>
                  <a:pt x="22" y="41"/>
                </a:cubicBezTo>
                <a:cubicBezTo>
                  <a:pt x="22" y="40"/>
                  <a:pt x="22" y="39"/>
                  <a:pt x="23" y="39"/>
                </a:cubicBezTo>
                <a:cubicBezTo>
                  <a:pt x="40" y="39"/>
                  <a:pt x="40" y="39"/>
                  <a:pt x="40" y="39"/>
                </a:cubicBezTo>
                <a:cubicBezTo>
                  <a:pt x="41" y="39"/>
                  <a:pt x="42" y="40"/>
                  <a:pt x="42" y="41"/>
                </a:cubicBezTo>
                <a:cubicBezTo>
                  <a:pt x="42" y="42"/>
                  <a:pt x="41" y="42"/>
                  <a:pt x="40" y="42"/>
                </a:cubicBezTo>
                <a:cubicBezTo>
                  <a:pt x="23" y="42"/>
                  <a:pt x="23" y="42"/>
                  <a:pt x="23" y="42"/>
                </a:cubicBezTo>
                <a:close/>
                <a:moveTo>
                  <a:pt x="23" y="52"/>
                </a:moveTo>
                <a:cubicBezTo>
                  <a:pt x="23" y="52"/>
                  <a:pt x="23" y="52"/>
                  <a:pt x="23" y="52"/>
                </a:cubicBezTo>
                <a:cubicBezTo>
                  <a:pt x="22" y="52"/>
                  <a:pt x="22" y="51"/>
                  <a:pt x="22" y="50"/>
                </a:cubicBezTo>
                <a:cubicBezTo>
                  <a:pt x="22" y="49"/>
                  <a:pt x="22" y="48"/>
                  <a:pt x="23" y="48"/>
                </a:cubicBezTo>
                <a:cubicBezTo>
                  <a:pt x="65" y="48"/>
                  <a:pt x="65" y="48"/>
                  <a:pt x="65" y="48"/>
                </a:cubicBezTo>
                <a:cubicBezTo>
                  <a:pt x="66" y="48"/>
                  <a:pt x="67" y="49"/>
                  <a:pt x="67" y="50"/>
                </a:cubicBezTo>
                <a:cubicBezTo>
                  <a:pt x="67" y="51"/>
                  <a:pt x="66" y="52"/>
                  <a:pt x="65" y="52"/>
                </a:cubicBezTo>
                <a:cubicBezTo>
                  <a:pt x="23" y="52"/>
                  <a:pt x="23" y="5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2" name="Rectangle 52"/>
          <p:cNvSpPr>
            <a:spLocks noChangeArrowheads="1"/>
          </p:cNvSpPr>
          <p:nvPr/>
        </p:nvSpPr>
        <p:spPr bwMode="auto">
          <a:xfrm>
            <a:off x="1476846" y="3446881"/>
            <a:ext cx="20129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香港携威实业有限公司注册成立</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以贸易及</a:t>
            </a:r>
            <a:r>
              <a:rPr lang="en-US" altLang="zh-CN" sz="800" dirty="0" smtClean="0">
                <a:solidFill>
                  <a:schemeClr val="bg1"/>
                </a:solidFill>
              </a:rPr>
              <a:t>OEM</a:t>
            </a:r>
            <a:r>
              <a:rPr lang="zh-CN" altLang="en-US" sz="800" dirty="0" smtClean="0">
                <a:solidFill>
                  <a:schemeClr val="bg1"/>
                </a:solidFill>
              </a:rPr>
              <a:t>经营模式开始建立市场及经营格局的王文银在香港注册了自己的第一家公司，主要业务为买卖电源线。</a:t>
            </a:r>
            <a:endParaRPr lang="zh-CN" altLang="en-US" sz="800" dirty="0">
              <a:solidFill>
                <a:schemeClr val="bg1"/>
              </a:solidFill>
            </a:endParaRPr>
          </a:p>
        </p:txBody>
      </p:sp>
      <p:sp>
        <p:nvSpPr>
          <p:cNvPr id="35893" name="Rectangle 53"/>
          <p:cNvSpPr>
            <a:spLocks noChangeArrowheads="1"/>
          </p:cNvSpPr>
          <p:nvPr/>
        </p:nvSpPr>
        <p:spPr bwMode="auto">
          <a:xfrm>
            <a:off x="2099666" y="2392283"/>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1995</a:t>
            </a:r>
            <a:endParaRPr lang="zh-CN" altLang="en-US" sz="1200" dirty="0">
              <a:solidFill>
                <a:schemeClr val="bg1"/>
              </a:solidFill>
            </a:endParaRPr>
          </a:p>
        </p:txBody>
      </p:sp>
      <p:sp>
        <p:nvSpPr>
          <p:cNvPr id="35894" name="Rectangle 54"/>
          <p:cNvSpPr>
            <a:spLocks noChangeArrowheads="1"/>
          </p:cNvSpPr>
          <p:nvPr/>
        </p:nvSpPr>
        <p:spPr bwMode="auto">
          <a:xfrm>
            <a:off x="4355976" y="3398206"/>
            <a:ext cx="2012950" cy="65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江西赣州铜、钨采选冶及精深加工产业园</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正威国际集团建立第一个自己的产业园区，奠定了有色金属全产业链发展之基。</a:t>
            </a:r>
            <a:endParaRPr lang="zh-CN" altLang="en-US" sz="800" dirty="0">
              <a:solidFill>
                <a:schemeClr val="bg1"/>
              </a:solidFill>
            </a:endParaRPr>
          </a:p>
        </p:txBody>
      </p:sp>
      <p:sp>
        <p:nvSpPr>
          <p:cNvPr id="35895" name="Rectangle 55"/>
          <p:cNvSpPr>
            <a:spLocks noChangeArrowheads="1"/>
          </p:cNvSpPr>
          <p:nvPr/>
        </p:nvSpPr>
        <p:spPr bwMode="auto">
          <a:xfrm>
            <a:off x="4984626" y="231711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2005</a:t>
            </a:r>
            <a:endParaRPr lang="zh-CN" altLang="en-US" sz="1200" dirty="0">
              <a:solidFill>
                <a:schemeClr val="bg1"/>
              </a:solidFill>
            </a:endParaRPr>
          </a:p>
        </p:txBody>
      </p:sp>
      <p:sp>
        <p:nvSpPr>
          <p:cNvPr id="35896" name="Rectangle 56"/>
          <p:cNvSpPr>
            <a:spLocks noChangeArrowheads="1"/>
          </p:cNvSpPr>
          <p:nvPr/>
        </p:nvSpPr>
        <p:spPr bwMode="auto">
          <a:xfrm>
            <a:off x="3529470"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1999</a:t>
            </a:r>
            <a:endParaRPr lang="zh-CN" altLang="en-US" sz="1200" dirty="0">
              <a:solidFill>
                <a:schemeClr val="bg1"/>
              </a:solidFill>
            </a:endParaRPr>
          </a:p>
        </p:txBody>
      </p:sp>
      <p:sp>
        <p:nvSpPr>
          <p:cNvPr id="35897" name="Rectangle 57"/>
          <p:cNvSpPr>
            <a:spLocks noChangeArrowheads="1"/>
          </p:cNvSpPr>
          <p:nvPr/>
        </p:nvSpPr>
        <p:spPr bwMode="auto">
          <a:xfrm>
            <a:off x="2867496" y="1778650"/>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正威国际集团注册成立</a:t>
            </a:r>
          </a:p>
          <a:p>
            <a:pPr algn="ctr">
              <a:lnSpc>
                <a:spcPct val="120000"/>
              </a:lnSpc>
              <a:buFont typeface="Arial" charset="0"/>
              <a:buNone/>
            </a:pPr>
            <a:r>
              <a:rPr lang="zh-CN" altLang="en-US" sz="800" dirty="0" smtClean="0">
                <a:solidFill>
                  <a:schemeClr val="bg1"/>
                </a:solidFill>
              </a:rPr>
              <a:t>王文银在整合了几家工厂的资源之后，在香港注册成立了正威国际集团。</a:t>
            </a:r>
            <a:endParaRPr lang="zh-CN" altLang="en-US" sz="800" dirty="0">
              <a:solidFill>
                <a:schemeClr val="bg1"/>
              </a:solidFill>
            </a:endParaRPr>
          </a:p>
        </p:txBody>
      </p:sp>
      <p:sp>
        <p:nvSpPr>
          <p:cNvPr id="24" name="Oval 32"/>
          <p:cNvSpPr>
            <a:spLocks noChangeArrowheads="1"/>
          </p:cNvSpPr>
          <p:nvPr/>
        </p:nvSpPr>
        <p:spPr bwMode="auto">
          <a:xfrm>
            <a:off x="667360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25" name="Oval 33"/>
          <p:cNvSpPr>
            <a:spLocks noChangeArrowheads="1"/>
          </p:cNvSpPr>
          <p:nvPr/>
        </p:nvSpPr>
        <p:spPr bwMode="auto">
          <a:xfrm>
            <a:off x="6516441"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56"/>
          <p:cNvSpPr>
            <a:spLocks noChangeArrowheads="1"/>
          </p:cNvSpPr>
          <p:nvPr/>
        </p:nvSpPr>
        <p:spPr bwMode="auto">
          <a:xfrm>
            <a:off x="6432996"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28" name="Rectangle 57"/>
          <p:cNvSpPr>
            <a:spLocks noChangeArrowheads="1"/>
          </p:cNvSpPr>
          <p:nvPr/>
        </p:nvSpPr>
        <p:spPr bwMode="auto">
          <a:xfrm>
            <a:off x="5771022" y="1778650"/>
            <a:ext cx="20129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全威（铜陵）铜业科技有限公司成立，安徽铜陵铜制造产业园建立</a:t>
            </a:r>
          </a:p>
          <a:p>
            <a:pPr algn="ctr">
              <a:lnSpc>
                <a:spcPct val="120000"/>
              </a:lnSpc>
              <a:buFont typeface="Arial" charset="0"/>
              <a:buNone/>
            </a:pPr>
            <a:r>
              <a:rPr lang="zh-CN" altLang="en-US" sz="800" dirty="0" smtClean="0">
                <a:solidFill>
                  <a:schemeClr val="bg1"/>
                </a:solidFill>
              </a:rPr>
              <a:t>标志着正威国际集团完成了有色金属全产业链整合。</a:t>
            </a:r>
            <a:endParaRPr lang="zh-CN" altLang="en-US" sz="800" dirty="0">
              <a:solidFill>
                <a:schemeClr val="bg1"/>
              </a:solidFill>
            </a:endParaRPr>
          </a:p>
        </p:txBody>
      </p:sp>
      <p:sp>
        <p:nvSpPr>
          <p:cNvPr id="29" name="Freeform 63"/>
          <p:cNvSpPr>
            <a:spLocks noEditPoints="1"/>
          </p:cNvSpPr>
          <p:nvPr/>
        </p:nvSpPr>
        <p:spPr bwMode="auto">
          <a:xfrm>
            <a:off x="6673604" y="3626381"/>
            <a:ext cx="177800" cy="199812"/>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chemeClr val="bg1"/>
          </a:solidFill>
          <a:ln>
            <a:noFill/>
          </a:ln>
          <a:extLst/>
        </p:spPr>
        <p:txBody>
          <a:bodyPr/>
          <a:lstStyle/>
          <a:p>
            <a:endParaRPr lang="zh-CN" altLang="en-US"/>
          </a:p>
        </p:txBody>
      </p:sp>
      <p:sp>
        <p:nvSpPr>
          <p:cNvPr id="30" name="Oval 34"/>
          <p:cNvSpPr>
            <a:spLocks noChangeArrowheads="1"/>
          </p:cNvSpPr>
          <p:nvPr/>
        </p:nvSpPr>
        <p:spPr bwMode="auto">
          <a:xfrm>
            <a:off x="8025161"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1" name="Oval 35"/>
          <p:cNvSpPr>
            <a:spLocks noChangeArrowheads="1"/>
          </p:cNvSpPr>
          <p:nvPr/>
        </p:nvSpPr>
        <p:spPr bwMode="auto">
          <a:xfrm>
            <a:off x="7869586"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54"/>
          <p:cNvSpPr>
            <a:spLocks noChangeArrowheads="1"/>
          </p:cNvSpPr>
          <p:nvPr/>
        </p:nvSpPr>
        <p:spPr bwMode="auto">
          <a:xfrm>
            <a:off x="7115523" y="3398206"/>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创立</a:t>
            </a:r>
            <a:r>
              <a:rPr lang="en-US" altLang="zh-CN" sz="1000" b="1" dirty="0" smtClean="0">
                <a:solidFill>
                  <a:srgbClr val="EF6541"/>
                </a:solidFill>
              </a:rPr>
              <a:t>AWIN</a:t>
            </a:r>
            <a:r>
              <a:rPr lang="zh-CN" altLang="en-US" sz="1000" b="1" dirty="0" smtClean="0">
                <a:solidFill>
                  <a:srgbClr val="EF6541"/>
                </a:solidFill>
              </a:rPr>
              <a:t>国际集团</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在新加坡成立第一家海外子公司，标志着正威国际集团开始进军海外市场。</a:t>
            </a:r>
            <a:endParaRPr lang="zh-CN" altLang="en-US" sz="800" dirty="0">
              <a:solidFill>
                <a:schemeClr val="bg1"/>
              </a:solidFill>
            </a:endParaRPr>
          </a:p>
        </p:txBody>
      </p:sp>
      <p:sp>
        <p:nvSpPr>
          <p:cNvPr id="34" name="Rectangle 55"/>
          <p:cNvSpPr>
            <a:spLocks noChangeArrowheads="1"/>
          </p:cNvSpPr>
          <p:nvPr/>
        </p:nvSpPr>
        <p:spPr bwMode="auto">
          <a:xfrm>
            <a:off x="7756873" y="231697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36" name="Freeform 522"/>
          <p:cNvSpPr>
            <a:spLocks noEditPoints="1"/>
          </p:cNvSpPr>
          <p:nvPr/>
        </p:nvSpPr>
        <p:spPr bwMode="auto">
          <a:xfrm>
            <a:off x="7973067" y="1778868"/>
            <a:ext cx="276885" cy="283601"/>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1995-2007</a:t>
            </a:r>
            <a:endParaRPr lang="en-US" altLang="zh-CN" sz="800" dirty="0">
              <a:solidFill>
                <a:srgbClr val="F0EFE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686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868"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6869"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2008-2017</a:t>
            </a:r>
            <a:endParaRPr lang="en-US" altLang="zh-CN" sz="800" dirty="0">
              <a:solidFill>
                <a:srgbClr val="F0EFEF"/>
              </a:solidFill>
            </a:endParaRPr>
          </a:p>
        </p:txBody>
      </p:sp>
      <p:sp>
        <p:nvSpPr>
          <p:cNvPr id="36870" name="Oval 6"/>
          <p:cNvSpPr>
            <a:spLocks noChangeArrowheads="1"/>
          </p:cNvSpPr>
          <p:nvPr/>
        </p:nvSpPr>
        <p:spPr bwMode="auto">
          <a:xfrm>
            <a:off x="72786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1" name="Line 7"/>
          <p:cNvSpPr>
            <a:spLocks noChangeShapeType="1"/>
          </p:cNvSpPr>
          <p:nvPr/>
        </p:nvSpPr>
        <p:spPr bwMode="auto">
          <a:xfrm>
            <a:off x="0" y="2870200"/>
            <a:ext cx="6840538" cy="0"/>
          </a:xfrm>
          <a:prstGeom prst="line">
            <a:avLst/>
          </a:prstGeom>
          <a:noFill/>
          <a:ln w="12700">
            <a:solidFill>
              <a:srgbClr val="FFFFFF"/>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6872" name="Oval 8"/>
          <p:cNvSpPr>
            <a:spLocks noChangeArrowheads="1"/>
          </p:cNvSpPr>
          <p:nvPr/>
        </p:nvSpPr>
        <p:spPr bwMode="auto">
          <a:xfrm>
            <a:off x="997236" y="2778422"/>
            <a:ext cx="179388"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3" name="Oval 9"/>
          <p:cNvSpPr>
            <a:spLocks noChangeArrowheads="1"/>
          </p:cNvSpPr>
          <p:nvPr/>
        </p:nvSpPr>
        <p:spPr bwMode="auto">
          <a:xfrm>
            <a:off x="838486" y="1706860"/>
            <a:ext cx="493713"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4" name="Oval 10"/>
          <p:cNvSpPr>
            <a:spLocks noChangeArrowheads="1"/>
          </p:cNvSpPr>
          <p:nvPr/>
        </p:nvSpPr>
        <p:spPr bwMode="auto">
          <a:xfrm>
            <a:off x="2394917"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5" name="Oval 11"/>
          <p:cNvSpPr>
            <a:spLocks noChangeArrowheads="1"/>
          </p:cNvSpPr>
          <p:nvPr/>
        </p:nvSpPr>
        <p:spPr bwMode="auto">
          <a:xfrm>
            <a:off x="2237755"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6" name="Oval 12"/>
          <p:cNvSpPr>
            <a:spLocks noChangeArrowheads="1"/>
          </p:cNvSpPr>
          <p:nvPr/>
        </p:nvSpPr>
        <p:spPr bwMode="auto">
          <a:xfrm>
            <a:off x="3857314"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7" name="Oval 13"/>
          <p:cNvSpPr>
            <a:spLocks noChangeArrowheads="1"/>
          </p:cNvSpPr>
          <p:nvPr/>
        </p:nvSpPr>
        <p:spPr bwMode="auto">
          <a:xfrm>
            <a:off x="3698564"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8" name="Freeform 14"/>
          <p:cNvSpPr>
            <a:spLocks noEditPoints="1"/>
          </p:cNvSpPr>
          <p:nvPr/>
        </p:nvSpPr>
        <p:spPr bwMode="auto">
          <a:xfrm>
            <a:off x="7453313" y="2762250"/>
            <a:ext cx="244475" cy="215900"/>
          </a:xfrm>
          <a:custGeom>
            <a:avLst/>
            <a:gdLst>
              <a:gd name="T0" fmla="*/ 37 w 77"/>
              <a:gd name="T1" fmla="*/ 67 h 68"/>
              <a:gd name="T2" fmla="*/ 8 w 77"/>
              <a:gd name="T3" fmla="*/ 38 h 68"/>
              <a:gd name="T4" fmla="*/ 1 w 77"/>
              <a:gd name="T5" fmla="*/ 28 h 68"/>
              <a:gd name="T6" fmla="*/ 2 w 77"/>
              <a:gd name="T7" fmla="*/ 16 h 68"/>
              <a:gd name="T8" fmla="*/ 8 w 77"/>
              <a:gd name="T9" fmla="*/ 7 h 68"/>
              <a:gd name="T10" fmla="*/ 17 w 77"/>
              <a:gd name="T11" fmla="*/ 1 h 68"/>
              <a:gd name="T12" fmla="*/ 29 w 77"/>
              <a:gd name="T13" fmla="*/ 1 h 68"/>
              <a:gd name="T14" fmla="*/ 39 w 77"/>
              <a:gd name="T15" fmla="*/ 6 h 68"/>
              <a:gd name="T16" fmla="*/ 48 w 77"/>
              <a:gd name="T17" fmla="*/ 1 h 68"/>
              <a:gd name="T18" fmla="*/ 60 w 77"/>
              <a:gd name="T19" fmla="*/ 1 h 68"/>
              <a:gd name="T20" fmla="*/ 70 w 77"/>
              <a:gd name="T21" fmla="*/ 7 h 68"/>
              <a:gd name="T22" fmla="*/ 76 w 77"/>
              <a:gd name="T23" fmla="*/ 16 h 68"/>
              <a:gd name="T24" fmla="*/ 76 w 77"/>
              <a:gd name="T25" fmla="*/ 16 h 68"/>
              <a:gd name="T26" fmla="*/ 76 w 77"/>
              <a:gd name="T27" fmla="*/ 28 h 68"/>
              <a:gd name="T28" fmla="*/ 70 w 77"/>
              <a:gd name="T29" fmla="*/ 38 h 68"/>
              <a:gd name="T30" fmla="*/ 70 w 77"/>
              <a:gd name="T31" fmla="*/ 38 h 68"/>
              <a:gd name="T32" fmla="*/ 41 w 77"/>
              <a:gd name="T33" fmla="*/ 67 h 68"/>
              <a:gd name="T34" fmla="*/ 37 w 77"/>
              <a:gd name="T35" fmla="*/ 67 h 68"/>
              <a:gd name="T36" fmla="*/ 37 w 77"/>
              <a:gd name="T37" fmla="*/ 67 h 68"/>
              <a:gd name="T38" fmla="*/ 42 w 77"/>
              <a:gd name="T39" fmla="*/ 10 h 68"/>
              <a:gd name="T40" fmla="*/ 42 w 77"/>
              <a:gd name="T41" fmla="*/ 10 h 68"/>
              <a:gd name="T42" fmla="*/ 42 w 77"/>
              <a:gd name="T43" fmla="*/ 10 h 68"/>
              <a:gd name="T44" fmla="*/ 33 w 77"/>
              <a:gd name="T45" fmla="*/ 20 h 68"/>
              <a:gd name="T46" fmla="*/ 30 w 77"/>
              <a:gd name="T47" fmla="*/ 20 h 68"/>
              <a:gd name="T48" fmla="*/ 30 w 77"/>
              <a:gd name="T49" fmla="*/ 17 h 68"/>
              <a:gd name="T50" fmla="*/ 36 w 77"/>
              <a:gd name="T51" fmla="*/ 11 h 68"/>
              <a:gd name="T52" fmla="*/ 36 w 77"/>
              <a:gd name="T53" fmla="*/ 11 h 68"/>
              <a:gd name="T54" fmla="*/ 28 w 77"/>
              <a:gd name="T55" fmla="*/ 6 h 68"/>
              <a:gd name="T56" fmla="*/ 19 w 77"/>
              <a:gd name="T57" fmla="*/ 6 h 68"/>
              <a:gd name="T58" fmla="*/ 12 w 77"/>
              <a:gd name="T59" fmla="*/ 11 h 68"/>
              <a:gd name="T60" fmla="*/ 7 w 77"/>
              <a:gd name="T61" fmla="*/ 18 h 68"/>
              <a:gd name="T62" fmla="*/ 7 w 77"/>
              <a:gd name="T63" fmla="*/ 26 h 68"/>
              <a:gd name="T64" fmla="*/ 12 w 77"/>
              <a:gd name="T65" fmla="*/ 34 h 68"/>
              <a:gd name="T66" fmla="*/ 39 w 77"/>
              <a:gd name="T67" fmla="*/ 61 h 68"/>
              <a:gd name="T68" fmla="*/ 65 w 77"/>
              <a:gd name="T69" fmla="*/ 34 h 68"/>
              <a:gd name="T70" fmla="*/ 66 w 77"/>
              <a:gd name="T71" fmla="*/ 34 h 68"/>
              <a:gd name="T72" fmla="*/ 70 w 77"/>
              <a:gd name="T73" fmla="*/ 26 h 68"/>
              <a:gd name="T74" fmla="*/ 70 w 77"/>
              <a:gd name="T75" fmla="*/ 18 h 68"/>
              <a:gd name="T76" fmla="*/ 70 w 77"/>
              <a:gd name="T77" fmla="*/ 18 h 68"/>
              <a:gd name="T78" fmla="*/ 66 w 77"/>
              <a:gd name="T79" fmla="*/ 11 h 68"/>
              <a:gd name="T80" fmla="*/ 58 w 77"/>
              <a:gd name="T81" fmla="*/ 6 h 68"/>
              <a:gd name="T82" fmla="*/ 50 w 77"/>
              <a:gd name="T83" fmla="*/ 6 h 68"/>
              <a:gd name="T84" fmla="*/ 42 w 77"/>
              <a:gd name="T8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68">
                <a:moveTo>
                  <a:pt x="37" y="67"/>
                </a:moveTo>
                <a:cubicBezTo>
                  <a:pt x="8" y="38"/>
                  <a:pt x="8" y="38"/>
                  <a:pt x="8" y="38"/>
                </a:cubicBezTo>
                <a:cubicBezTo>
                  <a:pt x="5" y="35"/>
                  <a:pt x="2" y="32"/>
                  <a:pt x="1" y="28"/>
                </a:cubicBezTo>
                <a:cubicBezTo>
                  <a:pt x="0" y="24"/>
                  <a:pt x="0" y="20"/>
                  <a:pt x="2" y="16"/>
                </a:cubicBezTo>
                <a:cubicBezTo>
                  <a:pt x="3" y="12"/>
                  <a:pt x="5" y="9"/>
                  <a:pt x="8" y="7"/>
                </a:cubicBezTo>
                <a:cubicBezTo>
                  <a:pt x="10" y="4"/>
                  <a:pt x="14" y="2"/>
                  <a:pt x="17" y="1"/>
                </a:cubicBezTo>
                <a:cubicBezTo>
                  <a:pt x="21" y="0"/>
                  <a:pt x="25" y="0"/>
                  <a:pt x="29" y="1"/>
                </a:cubicBezTo>
                <a:cubicBezTo>
                  <a:pt x="33" y="1"/>
                  <a:pt x="36" y="3"/>
                  <a:pt x="39" y="6"/>
                </a:cubicBezTo>
                <a:cubicBezTo>
                  <a:pt x="42" y="3"/>
                  <a:pt x="45" y="2"/>
                  <a:pt x="48" y="1"/>
                </a:cubicBezTo>
                <a:cubicBezTo>
                  <a:pt x="52" y="0"/>
                  <a:pt x="56" y="0"/>
                  <a:pt x="60" y="1"/>
                </a:cubicBezTo>
                <a:cubicBezTo>
                  <a:pt x="64" y="2"/>
                  <a:pt x="67" y="4"/>
                  <a:pt x="70" y="7"/>
                </a:cubicBezTo>
                <a:cubicBezTo>
                  <a:pt x="72" y="9"/>
                  <a:pt x="74" y="12"/>
                  <a:pt x="76" y="16"/>
                </a:cubicBezTo>
                <a:cubicBezTo>
                  <a:pt x="76" y="16"/>
                  <a:pt x="76" y="16"/>
                  <a:pt x="76" y="16"/>
                </a:cubicBezTo>
                <a:cubicBezTo>
                  <a:pt x="77" y="20"/>
                  <a:pt x="77" y="24"/>
                  <a:pt x="76" y="28"/>
                </a:cubicBezTo>
                <a:cubicBezTo>
                  <a:pt x="75" y="32"/>
                  <a:pt x="73" y="35"/>
                  <a:pt x="70" y="38"/>
                </a:cubicBezTo>
                <a:cubicBezTo>
                  <a:pt x="70" y="38"/>
                  <a:pt x="70" y="38"/>
                  <a:pt x="70" y="38"/>
                </a:cubicBezTo>
                <a:cubicBezTo>
                  <a:pt x="41" y="67"/>
                  <a:pt x="41" y="67"/>
                  <a:pt x="41" y="67"/>
                </a:cubicBezTo>
                <a:cubicBezTo>
                  <a:pt x="40" y="68"/>
                  <a:pt x="38" y="68"/>
                  <a:pt x="37" y="67"/>
                </a:cubicBezTo>
                <a:cubicBezTo>
                  <a:pt x="37" y="67"/>
                  <a:pt x="37" y="67"/>
                  <a:pt x="37" y="67"/>
                </a:cubicBezTo>
                <a:close/>
                <a:moveTo>
                  <a:pt x="42" y="10"/>
                </a:moveTo>
                <a:cubicBezTo>
                  <a:pt x="42" y="10"/>
                  <a:pt x="42" y="10"/>
                  <a:pt x="42" y="10"/>
                </a:cubicBezTo>
                <a:cubicBezTo>
                  <a:pt x="42" y="10"/>
                  <a:pt x="42" y="10"/>
                  <a:pt x="42" y="10"/>
                </a:cubicBezTo>
                <a:cubicBezTo>
                  <a:pt x="33" y="20"/>
                  <a:pt x="33" y="20"/>
                  <a:pt x="33" y="20"/>
                </a:cubicBezTo>
                <a:cubicBezTo>
                  <a:pt x="32" y="20"/>
                  <a:pt x="31" y="20"/>
                  <a:pt x="30" y="20"/>
                </a:cubicBezTo>
                <a:cubicBezTo>
                  <a:pt x="30" y="19"/>
                  <a:pt x="30" y="18"/>
                  <a:pt x="30" y="17"/>
                </a:cubicBezTo>
                <a:cubicBezTo>
                  <a:pt x="36" y="11"/>
                  <a:pt x="36" y="11"/>
                  <a:pt x="36" y="11"/>
                </a:cubicBezTo>
                <a:cubicBezTo>
                  <a:pt x="36" y="11"/>
                  <a:pt x="36" y="11"/>
                  <a:pt x="36" y="11"/>
                </a:cubicBezTo>
                <a:cubicBezTo>
                  <a:pt x="34" y="9"/>
                  <a:pt x="31" y="7"/>
                  <a:pt x="28" y="6"/>
                </a:cubicBezTo>
                <a:cubicBezTo>
                  <a:pt x="25" y="5"/>
                  <a:pt x="22" y="5"/>
                  <a:pt x="19" y="6"/>
                </a:cubicBezTo>
                <a:cubicBezTo>
                  <a:pt x="16" y="7"/>
                  <a:pt x="14" y="9"/>
                  <a:pt x="12" y="11"/>
                </a:cubicBezTo>
                <a:cubicBezTo>
                  <a:pt x="10" y="13"/>
                  <a:pt x="8" y="15"/>
                  <a:pt x="7" y="18"/>
                </a:cubicBezTo>
                <a:cubicBezTo>
                  <a:pt x="6" y="21"/>
                  <a:pt x="6" y="23"/>
                  <a:pt x="7" y="26"/>
                </a:cubicBezTo>
                <a:cubicBezTo>
                  <a:pt x="8" y="29"/>
                  <a:pt x="9" y="32"/>
                  <a:pt x="12" y="34"/>
                </a:cubicBezTo>
                <a:cubicBezTo>
                  <a:pt x="39" y="61"/>
                  <a:pt x="39" y="61"/>
                  <a:pt x="39" y="61"/>
                </a:cubicBezTo>
                <a:cubicBezTo>
                  <a:pt x="65" y="34"/>
                  <a:pt x="65" y="34"/>
                  <a:pt x="65" y="34"/>
                </a:cubicBezTo>
                <a:cubicBezTo>
                  <a:pt x="66" y="34"/>
                  <a:pt x="66" y="34"/>
                  <a:pt x="66" y="34"/>
                </a:cubicBezTo>
                <a:cubicBezTo>
                  <a:pt x="68" y="32"/>
                  <a:pt x="70" y="29"/>
                  <a:pt x="70" y="26"/>
                </a:cubicBezTo>
                <a:cubicBezTo>
                  <a:pt x="71" y="23"/>
                  <a:pt x="71" y="21"/>
                  <a:pt x="70" y="18"/>
                </a:cubicBezTo>
                <a:cubicBezTo>
                  <a:pt x="70" y="18"/>
                  <a:pt x="70" y="18"/>
                  <a:pt x="70" y="18"/>
                </a:cubicBezTo>
                <a:cubicBezTo>
                  <a:pt x="69" y="15"/>
                  <a:pt x="68" y="13"/>
                  <a:pt x="66" y="11"/>
                </a:cubicBezTo>
                <a:cubicBezTo>
                  <a:pt x="64" y="9"/>
                  <a:pt x="61" y="7"/>
                  <a:pt x="58" y="6"/>
                </a:cubicBezTo>
                <a:cubicBezTo>
                  <a:pt x="55" y="5"/>
                  <a:pt x="52" y="5"/>
                  <a:pt x="50" y="6"/>
                </a:cubicBezTo>
                <a:cubicBezTo>
                  <a:pt x="47" y="7"/>
                  <a:pt x="44" y="8"/>
                  <a:pt x="42" y="1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9" name="Freeform 15"/>
          <p:cNvSpPr>
            <a:spLocks noEditPoints="1"/>
          </p:cNvSpPr>
          <p:nvPr/>
        </p:nvSpPr>
        <p:spPr bwMode="auto">
          <a:xfrm>
            <a:off x="2374280"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0" name="Freeform 16"/>
          <p:cNvSpPr>
            <a:spLocks noEditPoints="1"/>
          </p:cNvSpPr>
          <p:nvPr/>
        </p:nvSpPr>
        <p:spPr bwMode="auto">
          <a:xfrm>
            <a:off x="962311" y="1817985"/>
            <a:ext cx="246063" cy="246062"/>
          </a:xfrm>
          <a:custGeom>
            <a:avLst/>
            <a:gdLst>
              <a:gd name="T0" fmla="*/ 64 w 77"/>
              <a:gd name="T1" fmla="*/ 63 h 77"/>
              <a:gd name="T2" fmla="*/ 51 w 77"/>
              <a:gd name="T3" fmla="*/ 52 h 77"/>
              <a:gd name="T4" fmla="*/ 54 w 77"/>
              <a:gd name="T5" fmla="*/ 50 h 77"/>
              <a:gd name="T6" fmla="*/ 60 w 77"/>
              <a:gd name="T7" fmla="*/ 0 h 77"/>
              <a:gd name="T8" fmla="*/ 63 w 77"/>
              <a:gd name="T9" fmla="*/ 0 h 77"/>
              <a:gd name="T10" fmla="*/ 68 w 77"/>
              <a:gd name="T11" fmla="*/ 5 h 77"/>
              <a:gd name="T12" fmla="*/ 67 w 77"/>
              <a:gd name="T13" fmla="*/ 6 h 77"/>
              <a:gd name="T14" fmla="*/ 61 w 77"/>
              <a:gd name="T15" fmla="*/ 14 h 77"/>
              <a:gd name="T16" fmla="*/ 63 w 77"/>
              <a:gd name="T17" fmla="*/ 16 h 77"/>
              <a:gd name="T18" fmla="*/ 71 w 77"/>
              <a:gd name="T19" fmla="*/ 9 h 77"/>
              <a:gd name="T20" fmla="*/ 75 w 77"/>
              <a:gd name="T21" fmla="*/ 11 h 77"/>
              <a:gd name="T22" fmla="*/ 76 w 77"/>
              <a:gd name="T23" fmla="*/ 14 h 77"/>
              <a:gd name="T24" fmla="*/ 77 w 77"/>
              <a:gd name="T25" fmla="*/ 17 h 77"/>
              <a:gd name="T26" fmla="*/ 60 w 77"/>
              <a:gd name="T27" fmla="*/ 34 h 77"/>
              <a:gd name="T28" fmla="*/ 55 w 77"/>
              <a:gd name="T29" fmla="*/ 37 h 77"/>
              <a:gd name="T30" fmla="*/ 73 w 77"/>
              <a:gd name="T31" fmla="*/ 55 h 77"/>
              <a:gd name="T32" fmla="*/ 73 w 77"/>
              <a:gd name="T33" fmla="*/ 72 h 77"/>
              <a:gd name="T34" fmla="*/ 73 w 77"/>
              <a:gd name="T35" fmla="*/ 72 h 77"/>
              <a:gd name="T36" fmla="*/ 56 w 77"/>
              <a:gd name="T37" fmla="*/ 72 h 77"/>
              <a:gd name="T38" fmla="*/ 20 w 77"/>
              <a:gd name="T39" fmla="*/ 73 h 77"/>
              <a:gd name="T40" fmla="*/ 4 w 77"/>
              <a:gd name="T41" fmla="*/ 72 h 77"/>
              <a:gd name="T42" fmla="*/ 2 w 77"/>
              <a:gd name="T43" fmla="*/ 69 h 77"/>
              <a:gd name="T44" fmla="*/ 4 w 77"/>
              <a:gd name="T45" fmla="*/ 56 h 77"/>
              <a:gd name="T46" fmla="*/ 17 w 77"/>
              <a:gd name="T47" fmla="*/ 29 h 77"/>
              <a:gd name="T48" fmla="*/ 9 w 77"/>
              <a:gd name="T49" fmla="*/ 25 h 77"/>
              <a:gd name="T50" fmla="*/ 3 w 77"/>
              <a:gd name="T51" fmla="*/ 7 h 77"/>
              <a:gd name="T52" fmla="*/ 8 w 77"/>
              <a:gd name="T53" fmla="*/ 2 h 77"/>
              <a:gd name="T54" fmla="*/ 26 w 77"/>
              <a:gd name="T55" fmla="*/ 7 h 77"/>
              <a:gd name="T56" fmla="*/ 30 w 77"/>
              <a:gd name="T57" fmla="*/ 16 h 77"/>
              <a:gd name="T58" fmla="*/ 43 w 77"/>
              <a:gd name="T59" fmla="*/ 18 h 77"/>
              <a:gd name="T60" fmla="*/ 43 w 77"/>
              <a:gd name="T61" fmla="*/ 17 h 77"/>
              <a:gd name="T62" fmla="*/ 48 w 77"/>
              <a:gd name="T63" fmla="*/ 5 h 77"/>
              <a:gd name="T64" fmla="*/ 51 w 77"/>
              <a:gd name="T65" fmla="*/ 41 h 77"/>
              <a:gd name="T66" fmla="*/ 42 w 77"/>
              <a:gd name="T67" fmla="*/ 50 h 77"/>
              <a:gd name="T68" fmla="*/ 65 w 77"/>
              <a:gd name="T69" fmla="*/ 70 h 77"/>
              <a:gd name="T70" fmla="*/ 69 w 77"/>
              <a:gd name="T71" fmla="*/ 68 h 77"/>
              <a:gd name="T72" fmla="*/ 69 w 77"/>
              <a:gd name="T73" fmla="*/ 59 h 77"/>
              <a:gd name="T74" fmla="*/ 51 w 77"/>
              <a:gd name="T75" fmla="*/ 41 h 77"/>
              <a:gd name="T76" fmla="*/ 28 w 77"/>
              <a:gd name="T77" fmla="*/ 32 h 77"/>
              <a:gd name="T78" fmla="*/ 25 w 77"/>
              <a:gd name="T79" fmla="*/ 20 h 77"/>
              <a:gd name="T80" fmla="*/ 23 w 77"/>
              <a:gd name="T81" fmla="*/ 12 h 77"/>
              <a:gd name="T82" fmla="*/ 9 w 77"/>
              <a:gd name="T83" fmla="*/ 8 h 77"/>
              <a:gd name="T84" fmla="*/ 13 w 77"/>
              <a:gd name="T85" fmla="*/ 22 h 77"/>
              <a:gd name="T86" fmla="*/ 21 w 77"/>
              <a:gd name="T87" fmla="*/ 24 h 77"/>
              <a:gd name="T88" fmla="*/ 59 w 77"/>
              <a:gd name="T89" fmla="*/ 6 h 77"/>
              <a:gd name="T90" fmla="*/ 52 w 77"/>
              <a:gd name="T91" fmla="*/ 9 h 77"/>
              <a:gd name="T92" fmla="*/ 48 w 77"/>
              <a:gd name="T93" fmla="*/ 17 h 77"/>
              <a:gd name="T94" fmla="*/ 48 w 77"/>
              <a:gd name="T95" fmla="*/ 18 h 77"/>
              <a:gd name="T96" fmla="*/ 48 w 77"/>
              <a:gd name="T97" fmla="*/ 19 h 77"/>
              <a:gd name="T98" fmla="*/ 8 w 77"/>
              <a:gd name="T99" fmla="*/ 61 h 77"/>
              <a:gd name="T100" fmla="*/ 7 w 77"/>
              <a:gd name="T101" fmla="*/ 66 h 77"/>
              <a:gd name="T102" fmla="*/ 10 w 77"/>
              <a:gd name="T103" fmla="*/ 70 h 77"/>
              <a:gd name="T104" fmla="*/ 36 w 77"/>
              <a:gd name="T105" fmla="*/ 48 h 77"/>
              <a:gd name="T106" fmla="*/ 49 w 77"/>
              <a:gd name="T107" fmla="*/ 35 h 77"/>
              <a:gd name="T108" fmla="*/ 55 w 77"/>
              <a:gd name="T109" fmla="*/ 29 h 77"/>
              <a:gd name="T110" fmla="*/ 58 w 77"/>
              <a:gd name="T111" fmla="*/ 28 h 77"/>
              <a:gd name="T112" fmla="*/ 60 w 77"/>
              <a:gd name="T113" fmla="*/ 28 h 77"/>
              <a:gd name="T114" fmla="*/ 68 w 77"/>
              <a:gd name="T115" fmla="*/ 25 h 77"/>
              <a:gd name="T116" fmla="*/ 67 w 77"/>
              <a:gd name="T117" fmla="*/ 21 h 77"/>
              <a:gd name="T118" fmla="*/ 61 w 77"/>
              <a:gd name="T119" fmla="*/ 21 h 77"/>
              <a:gd name="T120" fmla="*/ 56 w 77"/>
              <a:gd name="T121" fmla="*/ 18 h 77"/>
              <a:gd name="T122" fmla="*/ 54 w 77"/>
              <a:gd name="T123" fmla="*/ 13 h 77"/>
              <a:gd name="T124" fmla="*/ 59 w 77"/>
              <a:gd name="T125"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77">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1" name="Freeform 17"/>
          <p:cNvSpPr>
            <a:spLocks noEditPoints="1"/>
          </p:cNvSpPr>
          <p:nvPr/>
        </p:nvSpPr>
        <p:spPr bwMode="auto">
          <a:xfrm>
            <a:off x="3825564"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2" name="Rectangle 18"/>
          <p:cNvSpPr>
            <a:spLocks noChangeArrowheads="1"/>
          </p:cNvSpPr>
          <p:nvPr/>
        </p:nvSpPr>
        <p:spPr bwMode="auto">
          <a:xfrm>
            <a:off x="95536" y="3432472"/>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收购安庆汉玉石材有限公司</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标志着正威国际集团立志打造</a:t>
            </a:r>
            <a:r>
              <a:rPr lang="zh-CN" altLang="en-US" sz="800" dirty="0" smtClean="0">
                <a:solidFill>
                  <a:schemeClr val="bg1"/>
                </a:solidFill>
              </a:rPr>
              <a:t>汉白玉</a:t>
            </a:r>
            <a:r>
              <a:rPr lang="zh-CN" altLang="en-US" sz="800" dirty="0" smtClean="0">
                <a:solidFill>
                  <a:schemeClr val="bg1"/>
                </a:solidFill>
              </a:rPr>
              <a:t>全产业链的决心。</a:t>
            </a:r>
            <a:endParaRPr lang="zh-CN" altLang="en-US" sz="800" dirty="0">
              <a:solidFill>
                <a:schemeClr val="bg1"/>
              </a:solidFill>
            </a:endParaRPr>
          </a:p>
        </p:txBody>
      </p:sp>
      <p:sp>
        <p:nvSpPr>
          <p:cNvPr id="36883" name="Rectangle 19"/>
          <p:cNvSpPr>
            <a:spLocks noChangeArrowheads="1"/>
          </p:cNvSpPr>
          <p:nvPr/>
        </p:nvSpPr>
        <p:spPr bwMode="auto">
          <a:xfrm>
            <a:off x="747999"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2008</a:t>
            </a:r>
            <a:endParaRPr lang="zh-CN" altLang="en-US" sz="1200" dirty="0">
              <a:solidFill>
                <a:schemeClr val="bg1"/>
              </a:solidFill>
            </a:endParaRPr>
          </a:p>
        </p:txBody>
      </p:sp>
      <p:sp>
        <p:nvSpPr>
          <p:cNvPr id="36884" name="Rectangle 20"/>
          <p:cNvSpPr>
            <a:spLocks noChangeArrowheads="1"/>
          </p:cNvSpPr>
          <p:nvPr/>
        </p:nvSpPr>
        <p:spPr bwMode="auto">
          <a:xfrm>
            <a:off x="2966727" y="3432472"/>
            <a:ext cx="2012950" cy="94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金昌威电子有限公司年产</a:t>
            </a:r>
            <a:r>
              <a:rPr lang="en-US" altLang="zh-CN" sz="1000" b="1" dirty="0" smtClean="0">
                <a:solidFill>
                  <a:srgbClr val="EF6541"/>
                </a:solidFill>
              </a:rPr>
              <a:t>3000</a:t>
            </a:r>
            <a:r>
              <a:rPr lang="zh-CN" altLang="en-US" sz="1000" b="1" dirty="0" smtClean="0">
                <a:solidFill>
                  <a:srgbClr val="EF6541"/>
                </a:solidFill>
              </a:rPr>
              <a:t>万台智能手机项目下线</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正威国际集团旗下全资子公司金昌威电子有限公司生产的智能手机通过与巴基斯坦和印度等海外市场的运营商合作，正式涉足智能手机领域。</a:t>
            </a:r>
            <a:endParaRPr lang="zh-CN" altLang="en-US" sz="800" dirty="0">
              <a:solidFill>
                <a:schemeClr val="bg1"/>
              </a:solidFill>
            </a:endParaRPr>
          </a:p>
        </p:txBody>
      </p:sp>
      <p:sp>
        <p:nvSpPr>
          <p:cNvPr id="36885" name="Rectangle 21"/>
          <p:cNvSpPr>
            <a:spLocks noChangeArrowheads="1"/>
          </p:cNvSpPr>
          <p:nvPr/>
        </p:nvSpPr>
        <p:spPr bwMode="auto">
          <a:xfrm>
            <a:off x="3595377"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36886" name="Rectangle 22"/>
          <p:cNvSpPr>
            <a:spLocks noChangeArrowheads="1"/>
          </p:cNvSpPr>
          <p:nvPr/>
        </p:nvSpPr>
        <p:spPr bwMode="auto">
          <a:xfrm>
            <a:off x="2131392"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2012</a:t>
            </a:r>
            <a:endParaRPr lang="zh-CN" altLang="en-US" sz="1200" dirty="0">
              <a:solidFill>
                <a:schemeClr val="bg1"/>
              </a:solidFill>
            </a:endParaRPr>
          </a:p>
        </p:txBody>
      </p:sp>
      <p:sp>
        <p:nvSpPr>
          <p:cNvPr id="36887" name="Rectangle 23"/>
          <p:cNvSpPr>
            <a:spLocks noChangeArrowheads="1"/>
          </p:cNvSpPr>
          <p:nvPr/>
        </p:nvSpPr>
        <p:spPr bwMode="auto">
          <a:xfrm>
            <a:off x="1477342" y="1658250"/>
            <a:ext cx="2012950"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正威中华芯都半导体产业园和中国（营口）聚酰亚胺高新材料产业园动工</a:t>
            </a:r>
          </a:p>
          <a:p>
            <a:pPr algn="ctr">
              <a:lnSpc>
                <a:spcPct val="120000"/>
              </a:lnSpc>
              <a:buFont typeface="Arial" charset="0"/>
              <a:buNone/>
            </a:pPr>
            <a:r>
              <a:rPr lang="zh-CN" altLang="en-US" sz="800" dirty="0" smtClean="0">
                <a:solidFill>
                  <a:schemeClr val="bg1"/>
                </a:solidFill>
              </a:rPr>
              <a:t>正威集团开始涉足国家重点扶持的以半导体和高新材料为代表的高新科技领域。</a:t>
            </a:r>
            <a:endParaRPr lang="zh-CN" altLang="en-US" sz="800" dirty="0">
              <a:solidFill>
                <a:schemeClr val="bg1"/>
              </a:solidFill>
            </a:endParaRPr>
          </a:p>
        </p:txBody>
      </p:sp>
      <p:sp>
        <p:nvSpPr>
          <p:cNvPr id="24" name="Oval 10"/>
          <p:cNvSpPr>
            <a:spLocks noChangeArrowheads="1"/>
          </p:cNvSpPr>
          <p:nvPr/>
        </p:nvSpPr>
        <p:spPr bwMode="auto">
          <a:xfrm>
            <a:off x="5386386"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25" name="Oval 11"/>
          <p:cNvSpPr>
            <a:spLocks noChangeArrowheads="1"/>
          </p:cNvSpPr>
          <p:nvPr/>
        </p:nvSpPr>
        <p:spPr bwMode="auto">
          <a:xfrm>
            <a:off x="5229224"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5"/>
          <p:cNvSpPr>
            <a:spLocks noEditPoints="1"/>
          </p:cNvSpPr>
          <p:nvPr/>
        </p:nvSpPr>
        <p:spPr bwMode="auto">
          <a:xfrm>
            <a:off x="5365749"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22"/>
          <p:cNvSpPr>
            <a:spLocks noChangeArrowheads="1"/>
          </p:cNvSpPr>
          <p:nvPr/>
        </p:nvSpPr>
        <p:spPr bwMode="auto">
          <a:xfrm>
            <a:off x="5122861"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28" name="Rectangle 23"/>
          <p:cNvSpPr>
            <a:spLocks noChangeArrowheads="1"/>
          </p:cNvSpPr>
          <p:nvPr/>
        </p:nvSpPr>
        <p:spPr bwMode="auto">
          <a:xfrm>
            <a:off x="4468811" y="1658250"/>
            <a:ext cx="20129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深圳正威健康产业投资有限公司成立、大健康产业园建立和深圳萨米国际医院项目签约</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正威国际集团投资成立正威健康产业投资有限公司，并建立了大健康产业园，开始涉足大健康领域。</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日，与德国汉诺威国际医学创新公司合作创立深圳萨米国际医院。</a:t>
            </a:r>
            <a:endParaRPr lang="zh-CN" altLang="en-US" sz="800" dirty="0">
              <a:solidFill>
                <a:schemeClr val="bg1"/>
              </a:solidFill>
            </a:endParaRPr>
          </a:p>
        </p:txBody>
      </p:sp>
      <p:sp>
        <p:nvSpPr>
          <p:cNvPr id="29" name="Oval 12"/>
          <p:cNvSpPr>
            <a:spLocks noChangeArrowheads="1"/>
          </p:cNvSpPr>
          <p:nvPr/>
        </p:nvSpPr>
        <p:spPr bwMode="auto">
          <a:xfrm>
            <a:off x="6737658"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0" name="Oval 13"/>
          <p:cNvSpPr>
            <a:spLocks noChangeArrowheads="1"/>
          </p:cNvSpPr>
          <p:nvPr/>
        </p:nvSpPr>
        <p:spPr bwMode="auto">
          <a:xfrm>
            <a:off x="6578908"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7"/>
          <p:cNvSpPr>
            <a:spLocks noEditPoints="1"/>
          </p:cNvSpPr>
          <p:nvPr/>
        </p:nvSpPr>
        <p:spPr bwMode="auto">
          <a:xfrm>
            <a:off x="6705908"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20"/>
          <p:cNvSpPr>
            <a:spLocks noChangeArrowheads="1"/>
          </p:cNvSpPr>
          <p:nvPr/>
        </p:nvSpPr>
        <p:spPr bwMode="auto">
          <a:xfrm>
            <a:off x="5847071" y="3432472"/>
            <a:ext cx="2012950"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正威国际集团北方总部落户天津西青区</a:t>
            </a:r>
            <a:endParaRPr lang="en-US" altLang="zh-CN" sz="1000" b="1" dirty="0" smtClean="0">
              <a:solidFill>
                <a:srgbClr val="EF6541"/>
              </a:solidFill>
            </a:endParaRPr>
          </a:p>
          <a:p>
            <a:pPr algn="ctr">
              <a:lnSpc>
                <a:spcPct val="120000"/>
              </a:lnSpc>
              <a:buFont typeface="Arial" charset="0"/>
              <a:buNone/>
            </a:pP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日，位于天津西青区的正威国际集团北方总部揭牌成立。北方总部项目投资</a:t>
            </a:r>
            <a:r>
              <a:rPr lang="en-US" altLang="zh-CN" sz="800" dirty="0" smtClean="0">
                <a:solidFill>
                  <a:schemeClr val="bg1"/>
                </a:solidFill>
              </a:rPr>
              <a:t>200</a:t>
            </a:r>
            <a:r>
              <a:rPr lang="zh-CN" altLang="en-US" sz="800" dirty="0" smtClean="0">
                <a:solidFill>
                  <a:schemeClr val="bg1"/>
                </a:solidFill>
              </a:rPr>
              <a:t>亿元，包括总部基地、新材料生产基地、国际创新基地和生活服务基地四大项目。</a:t>
            </a:r>
            <a:endParaRPr lang="zh-CN" altLang="en-US" sz="800" dirty="0">
              <a:solidFill>
                <a:schemeClr val="bg1"/>
              </a:solidFill>
            </a:endParaRPr>
          </a:p>
        </p:txBody>
      </p:sp>
      <p:sp>
        <p:nvSpPr>
          <p:cNvPr id="33" name="Rectangle 21"/>
          <p:cNvSpPr>
            <a:spLocks noChangeArrowheads="1"/>
          </p:cNvSpPr>
          <p:nvPr/>
        </p:nvSpPr>
        <p:spPr bwMode="auto">
          <a:xfrm>
            <a:off x="6475721"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2017</a:t>
            </a:r>
            <a:endParaRPr lang="zh-CN" altLang="en-US" sz="1200"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512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02</a:t>
            </a:r>
          </a:p>
        </p:txBody>
      </p:sp>
      <p:sp>
        <p:nvSpPr>
          <p:cNvPr id="5127" name="Freeform 7"/>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28" name="Group 8"/>
          <p:cNvGrpSpPr>
            <a:grpSpLocks/>
          </p:cNvGrpSpPr>
          <p:nvPr/>
        </p:nvGrpSpPr>
        <p:grpSpPr bwMode="auto">
          <a:xfrm>
            <a:off x="1406525" y="1871663"/>
            <a:ext cx="177800" cy="174625"/>
            <a:chOff x="223" y="203"/>
            <a:chExt cx="213" cy="211"/>
          </a:xfrm>
        </p:grpSpPr>
        <p:sp>
          <p:nvSpPr>
            <p:cNvPr id="5129" name="Freeform 9"/>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Oval 10"/>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1" name="Freeform 11"/>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p:cNvGrpSpPr>
            <a:grpSpLocks/>
          </p:cNvGrpSpPr>
          <p:nvPr/>
        </p:nvGrpSpPr>
        <p:grpSpPr bwMode="auto">
          <a:xfrm flipV="1">
            <a:off x="2849563" y="2730500"/>
            <a:ext cx="130175" cy="127000"/>
            <a:chOff x="223" y="203"/>
            <a:chExt cx="213" cy="211"/>
          </a:xfrm>
        </p:grpSpPr>
        <p:sp>
          <p:nvSpPr>
            <p:cNvPr id="5133" name="Freeform 13"/>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Oval 14"/>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135" name="Picture 1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751013"/>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创始人王文银简介</a:t>
            </a:r>
            <a:endParaRPr lang="en-US" altLang="zh-CN" sz="2400" b="1" dirty="0" smtClean="0">
              <a:solidFill>
                <a:srgbClr val="EF6541"/>
              </a:solidFill>
            </a:endParaRPr>
          </a:p>
          <a:p>
            <a:pPr>
              <a:buFont typeface="Arial" charset="0"/>
              <a:buNone/>
            </a:pPr>
            <a:r>
              <a:rPr lang="en-US" altLang="zh-CN" sz="1600" dirty="0" smtClean="0">
                <a:solidFill>
                  <a:schemeClr val="bg1"/>
                </a:solidFill>
              </a:rPr>
              <a:t>2016</a:t>
            </a:r>
            <a:r>
              <a:rPr lang="zh-CN" altLang="en-US" sz="1600" dirty="0" smtClean="0">
                <a:solidFill>
                  <a:schemeClr val="bg1"/>
                </a:solidFill>
              </a:rPr>
              <a:t>年福布斯中国富豪榜第六位，低调的世界铜王</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379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796" name="Text Box 4"/>
          <p:cNvSpPr txBox="1">
            <a:spLocks noChangeArrowheads="1"/>
          </p:cNvSpPr>
          <p:nvPr/>
        </p:nvSpPr>
        <p:spPr bwMode="auto">
          <a:xfrm>
            <a:off x="250825" y="266700"/>
            <a:ext cx="3323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集团创始人、董事局主席</a:t>
            </a:r>
            <a:r>
              <a:rPr lang="zh-CN" altLang="en-US" b="1" dirty="0" smtClean="0">
                <a:solidFill>
                  <a:srgbClr val="EF6541"/>
                </a:solidFill>
                <a:latin typeface="微软雅黑" charset="-122"/>
                <a:ea typeface="微软雅黑" charset="-122"/>
              </a:rPr>
              <a:t>王文银</a:t>
            </a:r>
            <a:endParaRPr lang="en-US" altLang="zh-CN" b="1" dirty="0">
              <a:solidFill>
                <a:schemeClr val="bg1"/>
              </a:solidFill>
              <a:latin typeface="微软雅黑" charset="-122"/>
              <a:ea typeface="微软雅黑" charset="-122"/>
            </a:endParaRPr>
          </a:p>
        </p:txBody>
      </p:sp>
      <p:sp>
        <p:nvSpPr>
          <p:cNvPr id="33797" name="Text Box 5"/>
          <p:cNvSpPr txBox="1">
            <a:spLocks noChangeArrowheads="1"/>
          </p:cNvSpPr>
          <p:nvPr/>
        </p:nvSpPr>
        <p:spPr bwMode="auto">
          <a:xfrm>
            <a:off x="250825" y="627063"/>
            <a:ext cx="13490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安徽安庆人，博士学历学位</a:t>
            </a:r>
            <a:endParaRPr lang="en-US" altLang="zh-CN" sz="800" dirty="0">
              <a:solidFill>
                <a:srgbClr val="F0EFEF"/>
              </a:solidFill>
            </a:endParaRPr>
          </a:p>
        </p:txBody>
      </p:sp>
      <p:sp>
        <p:nvSpPr>
          <p:cNvPr id="33801" name="Freeform 9"/>
          <p:cNvSpPr>
            <a:spLocks/>
          </p:cNvSpPr>
          <p:nvPr/>
        </p:nvSpPr>
        <p:spPr bwMode="auto">
          <a:xfrm>
            <a:off x="5509029" y="882811"/>
            <a:ext cx="1860550" cy="469900"/>
          </a:xfrm>
          <a:custGeom>
            <a:avLst/>
            <a:gdLst>
              <a:gd name="T0" fmla="*/ 1172 w 1172"/>
              <a:gd name="T1" fmla="*/ 296 h 296"/>
              <a:gd name="T2" fmla="*/ 0 w 1172"/>
              <a:gd name="T3" fmla="*/ 296 h 296"/>
              <a:gd name="T4" fmla="*/ 153 w 1172"/>
              <a:gd name="T5" fmla="*/ 147 h 296"/>
              <a:gd name="T6" fmla="*/ 0 w 1172"/>
              <a:gd name="T7" fmla="*/ 0 h 296"/>
              <a:gd name="T8" fmla="*/ 1172 w 1172"/>
              <a:gd name="T9" fmla="*/ 0 h 296"/>
              <a:gd name="T10" fmla="*/ 1172 w 1172"/>
              <a:gd name="T11" fmla="*/ 296 h 296"/>
            </a:gdLst>
            <a:ahLst/>
            <a:cxnLst>
              <a:cxn ang="0">
                <a:pos x="T0" y="T1"/>
              </a:cxn>
              <a:cxn ang="0">
                <a:pos x="T2" y="T3"/>
              </a:cxn>
              <a:cxn ang="0">
                <a:pos x="T4" y="T5"/>
              </a:cxn>
              <a:cxn ang="0">
                <a:pos x="T6" y="T7"/>
              </a:cxn>
              <a:cxn ang="0">
                <a:pos x="T8" y="T9"/>
              </a:cxn>
              <a:cxn ang="0">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0"/>
          <p:cNvSpPr>
            <a:spLocks/>
          </p:cNvSpPr>
          <p:nvPr/>
        </p:nvSpPr>
        <p:spPr bwMode="auto">
          <a:xfrm>
            <a:off x="5508104" y="4464774"/>
            <a:ext cx="1860550" cy="469900"/>
          </a:xfrm>
          <a:custGeom>
            <a:avLst/>
            <a:gdLst>
              <a:gd name="T0" fmla="*/ 0 w 1172"/>
              <a:gd name="T1" fmla="*/ 0 h 296"/>
              <a:gd name="T2" fmla="*/ 1172 w 1172"/>
              <a:gd name="T3" fmla="*/ 0 h 296"/>
              <a:gd name="T4" fmla="*/ 1019 w 1172"/>
              <a:gd name="T5" fmla="*/ 147 h 296"/>
              <a:gd name="T6" fmla="*/ 1172 w 1172"/>
              <a:gd name="T7" fmla="*/ 296 h 296"/>
              <a:gd name="T8" fmla="*/ 0 w 1172"/>
              <a:gd name="T9" fmla="*/ 296 h 296"/>
              <a:gd name="T10" fmla="*/ 0 w 1172"/>
              <a:gd name="T11" fmla="*/ 0 h 296"/>
            </a:gdLst>
            <a:ahLst/>
            <a:cxnLst>
              <a:cxn ang="0">
                <a:pos x="T0" y="T1"/>
              </a:cxn>
              <a:cxn ang="0">
                <a:pos x="T2" y="T3"/>
              </a:cxn>
              <a:cxn ang="0">
                <a:pos x="T4" y="T5"/>
              </a:cxn>
              <a:cxn ang="0">
                <a:pos x="T6" y="T7"/>
              </a:cxn>
              <a:cxn ang="0">
                <a:pos x="T8" y="T9"/>
              </a:cxn>
              <a:cxn ang="0">
                <a:pos x="T10" y="T11"/>
              </a:cxn>
            </a:cxnLst>
            <a:rect l="0" t="0" r="r" b="b"/>
            <a:pathLst>
              <a:path w="1172" h="296">
                <a:moveTo>
                  <a:pt x="0" y="0"/>
                </a:moveTo>
                <a:lnTo>
                  <a:pt x="1172" y="0"/>
                </a:lnTo>
                <a:lnTo>
                  <a:pt x="1019" y="147"/>
                </a:lnTo>
                <a:lnTo>
                  <a:pt x="1172" y="296"/>
                </a:lnTo>
                <a:lnTo>
                  <a:pt x="0" y="296"/>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Rectangle 11"/>
          <p:cNvSpPr>
            <a:spLocks noChangeArrowheads="1"/>
          </p:cNvSpPr>
          <p:nvPr/>
        </p:nvSpPr>
        <p:spPr bwMode="auto">
          <a:xfrm>
            <a:off x="5509029" y="1605124"/>
            <a:ext cx="1860550" cy="46831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4" name="Rectangle 12"/>
          <p:cNvSpPr>
            <a:spLocks noChangeArrowheads="1"/>
          </p:cNvSpPr>
          <p:nvPr/>
        </p:nvSpPr>
        <p:spPr bwMode="auto">
          <a:xfrm>
            <a:off x="5509029" y="2325849"/>
            <a:ext cx="1860550" cy="469900"/>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5" name="Rectangle 13"/>
          <p:cNvSpPr>
            <a:spLocks noChangeArrowheads="1"/>
          </p:cNvSpPr>
          <p:nvPr/>
        </p:nvSpPr>
        <p:spPr bwMode="auto">
          <a:xfrm>
            <a:off x="5508104" y="3051267"/>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14"/>
          <p:cNvSpPr>
            <a:spLocks/>
          </p:cNvSpPr>
          <p:nvPr/>
        </p:nvSpPr>
        <p:spPr bwMode="auto">
          <a:xfrm>
            <a:off x="5509029" y="1352711"/>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15"/>
          <p:cNvSpPr>
            <a:spLocks/>
          </p:cNvSpPr>
          <p:nvPr/>
        </p:nvSpPr>
        <p:spPr bwMode="auto">
          <a:xfrm>
            <a:off x="5509029" y="2073436"/>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16"/>
          <p:cNvSpPr>
            <a:spLocks/>
          </p:cNvSpPr>
          <p:nvPr/>
        </p:nvSpPr>
        <p:spPr bwMode="auto">
          <a:xfrm>
            <a:off x="5520020" y="2801643"/>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17"/>
          <p:cNvSpPr>
            <a:spLocks/>
          </p:cNvSpPr>
          <p:nvPr/>
        </p:nvSpPr>
        <p:spPr bwMode="auto">
          <a:xfrm>
            <a:off x="5520020" y="4211568"/>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6" name="Rectangle 44"/>
          <p:cNvSpPr>
            <a:spLocks noChangeArrowheads="1"/>
          </p:cNvSpPr>
          <p:nvPr/>
        </p:nvSpPr>
        <p:spPr bwMode="auto">
          <a:xfrm>
            <a:off x="5743335" y="1011399"/>
            <a:ext cx="1415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现任中国企业家协会副会长</a:t>
            </a:r>
            <a:endParaRPr lang="en-US" altLang="zh-CN" sz="800" dirty="0">
              <a:solidFill>
                <a:schemeClr val="bg1"/>
              </a:solidFill>
              <a:latin typeface="微软雅黑" charset="-122"/>
              <a:ea typeface="微软雅黑" charset="-122"/>
            </a:endParaRPr>
          </a:p>
        </p:txBody>
      </p:sp>
      <p:sp>
        <p:nvSpPr>
          <p:cNvPr id="33837" name="Rectangle 45"/>
          <p:cNvSpPr>
            <a:spLocks noChangeArrowheads="1"/>
          </p:cNvSpPr>
          <p:nvPr/>
        </p:nvSpPr>
        <p:spPr bwMode="auto">
          <a:xfrm>
            <a:off x="5999815" y="1732124"/>
            <a:ext cx="9028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深圳市政委常委</a:t>
            </a:r>
            <a:endParaRPr lang="en-US" altLang="zh-CN" dirty="0"/>
          </a:p>
        </p:txBody>
      </p:sp>
      <p:sp>
        <p:nvSpPr>
          <p:cNvPr id="33838" name="Rectangle 46"/>
          <p:cNvSpPr>
            <a:spLocks noChangeArrowheads="1"/>
          </p:cNvSpPr>
          <p:nvPr/>
        </p:nvSpPr>
        <p:spPr bwMode="auto">
          <a:xfrm>
            <a:off x="5897220" y="2456024"/>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广东省工商联副主席</a:t>
            </a:r>
            <a:endParaRPr lang="en-US" altLang="zh-CN" dirty="0"/>
          </a:p>
        </p:txBody>
      </p:sp>
      <p:sp>
        <p:nvSpPr>
          <p:cNvPr id="33839" name="Rectangle 47"/>
          <p:cNvSpPr>
            <a:spLocks noChangeArrowheads="1"/>
          </p:cNvSpPr>
          <p:nvPr/>
        </p:nvSpPr>
        <p:spPr bwMode="auto">
          <a:xfrm>
            <a:off x="5896297" y="3176680"/>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安徽省工商联副主席</a:t>
            </a:r>
            <a:endParaRPr lang="en-US" altLang="zh-CN" dirty="0"/>
          </a:p>
        </p:txBody>
      </p:sp>
      <p:sp>
        <p:nvSpPr>
          <p:cNvPr id="33840" name="Rectangle 48"/>
          <p:cNvSpPr>
            <a:spLocks noChangeArrowheads="1"/>
          </p:cNvSpPr>
          <p:nvPr/>
        </p:nvSpPr>
        <p:spPr bwMode="auto">
          <a:xfrm>
            <a:off x="5793711" y="4590187"/>
            <a:ext cx="131318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广东省安徽商会创会会长</a:t>
            </a:r>
            <a:endParaRPr lang="en-US" altLang="zh-CN" dirty="0"/>
          </a:p>
        </p:txBody>
      </p:sp>
      <p:pic>
        <p:nvPicPr>
          <p:cNvPr id="2" name="图片 1"/>
          <p:cNvPicPr>
            <a:picLocks noChangeAspect="1"/>
          </p:cNvPicPr>
          <p:nvPr/>
        </p:nvPicPr>
        <p:blipFill>
          <a:blip r:embed="rId3"/>
          <a:stretch>
            <a:fillRect/>
          </a:stretch>
        </p:blipFill>
        <p:spPr>
          <a:xfrm>
            <a:off x="465901" y="1134199"/>
            <a:ext cx="4243388" cy="3800475"/>
          </a:xfrm>
          <a:prstGeom prst="rect">
            <a:avLst/>
          </a:prstGeom>
        </p:spPr>
      </p:pic>
      <p:sp>
        <p:nvSpPr>
          <p:cNvPr id="53" name="Freeform 17"/>
          <p:cNvSpPr>
            <a:spLocks/>
          </p:cNvSpPr>
          <p:nvPr/>
        </p:nvSpPr>
        <p:spPr bwMode="auto">
          <a:xfrm>
            <a:off x="5508104" y="3511437"/>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13"/>
          <p:cNvSpPr>
            <a:spLocks noChangeArrowheads="1"/>
          </p:cNvSpPr>
          <p:nvPr/>
        </p:nvSpPr>
        <p:spPr bwMode="auto">
          <a:xfrm>
            <a:off x="5508104" y="3745298"/>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47"/>
          <p:cNvSpPr>
            <a:spLocks noChangeArrowheads="1"/>
          </p:cNvSpPr>
          <p:nvPr/>
        </p:nvSpPr>
        <p:spPr bwMode="auto">
          <a:xfrm>
            <a:off x="5896306" y="3870711"/>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深圳市工商联副主席</a:t>
            </a:r>
            <a:endParaRPr lang="en-US" altLang="zh-CN" dirty="0"/>
          </a:p>
        </p:txBody>
      </p:sp>
    </p:spTree>
    <p:extLst>
      <p:ext uri="{BB962C8B-B14F-4D97-AF65-F5344CB8AC3E}">
        <p14:creationId xmlns:p14="http://schemas.microsoft.com/office/powerpoint/2010/main" val="53516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低调的</a:t>
            </a:r>
            <a:r>
              <a:rPr lang="zh-CN" altLang="en-US" b="1" dirty="0" smtClean="0">
                <a:solidFill>
                  <a:srgbClr val="EF6541"/>
                </a:solidFill>
                <a:latin typeface="微软雅黑" charset="-122"/>
                <a:ea typeface="微软雅黑" charset="-122"/>
              </a:rPr>
              <a:t>世界铜王</a:t>
            </a:r>
            <a:r>
              <a:rPr lang="zh-CN" altLang="en-US" b="1" dirty="0" smtClean="0">
                <a:solidFill>
                  <a:schemeClr val="bg1"/>
                </a:solidFill>
                <a:latin typeface="微软雅黑" charset="-122"/>
                <a:ea typeface="微软雅黑" charset="-122"/>
              </a:rPr>
              <a:t>的独到之处</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286873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2017</a:t>
            </a:r>
            <a:r>
              <a:rPr lang="zh-CN" altLang="en-US" sz="800" dirty="0" smtClean="0">
                <a:solidFill>
                  <a:srgbClr val="F0EFEF"/>
                </a:solidFill>
              </a:rPr>
              <a:t>年福布斯全球财富排行榜第</a:t>
            </a:r>
            <a:r>
              <a:rPr lang="en-US" altLang="zh-CN" sz="800" dirty="0" smtClean="0">
                <a:solidFill>
                  <a:srgbClr val="F0EFEF"/>
                </a:solidFill>
              </a:rPr>
              <a:t>79</a:t>
            </a:r>
            <a:r>
              <a:rPr lang="zh-CN" altLang="en-US" sz="800" dirty="0" smtClean="0">
                <a:solidFill>
                  <a:srgbClr val="F0EFEF"/>
                </a:solidFill>
              </a:rPr>
              <a:t>位，身家超过</a:t>
            </a:r>
            <a:r>
              <a:rPr lang="en-US" altLang="zh-CN" sz="800" dirty="0" smtClean="0">
                <a:solidFill>
                  <a:srgbClr val="F0EFEF"/>
                </a:solidFill>
              </a:rPr>
              <a:t>140</a:t>
            </a:r>
            <a:r>
              <a:rPr lang="zh-CN" altLang="en-US" sz="800" dirty="0" smtClean="0">
                <a:solidFill>
                  <a:srgbClr val="F0EFEF"/>
                </a:solidFill>
              </a:rPr>
              <a:t>亿美元。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危机中逆势抄底</a:t>
            </a:r>
            <a:endParaRPr lang="en-US" altLang="zh-CN" sz="1200" b="1" dirty="0" smtClean="0">
              <a:solidFill>
                <a:srgbClr val="EF6541"/>
              </a:solidFill>
            </a:endParaRPr>
          </a:p>
          <a:p>
            <a:pPr algn="r">
              <a:buFont typeface="Arial" charset="0"/>
              <a:buNone/>
            </a:pPr>
            <a:r>
              <a:rPr lang="en-US" altLang="zh-CN" sz="800" dirty="0" smtClean="0">
                <a:solidFill>
                  <a:schemeClr val="bg1"/>
                </a:solidFill>
              </a:rPr>
              <a:t>97</a:t>
            </a:r>
            <a:r>
              <a:rPr lang="zh-CN" altLang="en-US" sz="800" dirty="0" smtClean="0">
                <a:solidFill>
                  <a:schemeClr val="bg1"/>
                </a:solidFill>
              </a:rPr>
              <a:t>年亚洲金融风暴，囤房屯设备</a:t>
            </a:r>
            <a:endParaRPr lang="en-US" altLang="zh-CN" sz="800" dirty="0" smtClean="0">
              <a:solidFill>
                <a:schemeClr val="bg1"/>
              </a:solidFill>
            </a:endParaRPr>
          </a:p>
          <a:p>
            <a:pPr algn="r">
              <a:buFont typeface="Arial" charset="0"/>
              <a:buNone/>
            </a:pPr>
            <a:r>
              <a:rPr lang="en-US" altLang="zh-CN" sz="800" dirty="0" smtClean="0">
                <a:solidFill>
                  <a:schemeClr val="bg1"/>
                </a:solidFill>
              </a:rPr>
              <a:t>03</a:t>
            </a:r>
            <a:r>
              <a:rPr lang="zh-CN" altLang="en-US" sz="800" dirty="0" smtClean="0">
                <a:solidFill>
                  <a:schemeClr val="bg1"/>
                </a:solidFill>
              </a:rPr>
              <a:t>年非典疯狂买矿，杀入产业上游</a:t>
            </a:r>
            <a:endParaRPr lang="en-US" altLang="zh-CN" sz="800" dirty="0">
              <a:solidFill>
                <a:schemeClr val="bg1"/>
              </a:solidFill>
            </a:endParaRPr>
          </a:p>
          <a:p>
            <a:pPr algn="r">
              <a:buFont typeface="Arial" charset="0"/>
              <a:buNone/>
            </a:pPr>
            <a:r>
              <a:rPr lang="en-US" altLang="zh-CN" sz="800" dirty="0" smtClean="0">
                <a:solidFill>
                  <a:schemeClr val="bg1"/>
                </a:solidFill>
              </a:rPr>
              <a:t>08</a:t>
            </a:r>
            <a:r>
              <a:rPr lang="zh-CN" altLang="en-US" sz="800" dirty="0" smtClean="0">
                <a:solidFill>
                  <a:schemeClr val="bg1"/>
                </a:solidFill>
              </a:rPr>
              <a:t>年全球金融危机，并购欧美铜加工企业购入几十万吨现货铜</a:t>
            </a:r>
            <a:endParaRPr lang="zh-CN" altLang="en-US" sz="8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250825" y="3276600"/>
            <a:ext cx="19462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逆向打造全产业链</a:t>
            </a:r>
            <a:endParaRPr lang="en-US" altLang="zh-CN" sz="1200" b="1" dirty="0" smtClean="0">
              <a:solidFill>
                <a:srgbClr val="EF6541"/>
              </a:solidFill>
            </a:endParaRPr>
          </a:p>
          <a:p>
            <a:pPr algn="r">
              <a:buFont typeface="Arial" charset="0"/>
              <a:buNone/>
            </a:pPr>
            <a:r>
              <a:rPr lang="zh-CN" altLang="en-US" sz="800" dirty="0" smtClean="0">
                <a:solidFill>
                  <a:schemeClr val="bg1"/>
                </a:solidFill>
              </a:rPr>
              <a:t>从插头到电线电缆开始逆势争上游</a:t>
            </a:r>
            <a:endParaRPr lang="en-US" altLang="zh-CN" sz="800" dirty="0" smtClean="0">
              <a:solidFill>
                <a:schemeClr val="bg1"/>
              </a:solidFill>
            </a:endParaRPr>
          </a:p>
          <a:p>
            <a:pPr algn="r">
              <a:buFont typeface="Arial" charset="0"/>
              <a:buNone/>
            </a:pPr>
            <a:r>
              <a:rPr lang="zh-CN" altLang="en-US" sz="800" dirty="0" smtClean="0">
                <a:solidFill>
                  <a:schemeClr val="bg1"/>
                </a:solidFill>
              </a:rPr>
              <a:t>从矿山到铜板、再到精铜制造，正威完成了铜产业链的全布局，实现效益稳步提升。</a:t>
            </a:r>
            <a:endParaRPr lang="zh-CN" altLang="en-US" sz="8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追求极致的产品逻辑</a:t>
            </a:r>
            <a:endParaRPr lang="en-US" altLang="zh-CN" sz="1000" b="1" dirty="0" smtClean="0">
              <a:solidFill>
                <a:srgbClr val="EF6541"/>
              </a:solidFill>
            </a:endParaRPr>
          </a:p>
          <a:p>
            <a:pPr>
              <a:buFont typeface="Arial" charset="0"/>
              <a:buNone/>
            </a:pPr>
            <a:r>
              <a:rPr lang="zh-CN" altLang="en-US" sz="800" b="1" dirty="0" smtClean="0">
                <a:solidFill>
                  <a:schemeClr val="bg1"/>
                </a:solidFill>
              </a:rPr>
              <a:t>把产品做成“毒品”，让客户上瘾。</a:t>
            </a:r>
            <a:r>
              <a:rPr lang="zh-CN" altLang="en-US" sz="800" dirty="0" smtClean="0">
                <a:solidFill>
                  <a:schemeClr val="bg1"/>
                </a:solidFill>
              </a:rPr>
              <a:t>这就是王文银执着于极致的硬功夫</a:t>
            </a:r>
            <a:r>
              <a:rPr lang="zh-CN" altLang="en-US" sz="800" dirty="0" smtClean="0">
                <a:solidFill>
                  <a:schemeClr val="bg1"/>
                </a:solidFill>
              </a:rPr>
              <a:t>。他解释道：人们</a:t>
            </a:r>
            <a:r>
              <a:rPr lang="zh-CN" altLang="en-US" sz="800" dirty="0" smtClean="0">
                <a:solidFill>
                  <a:schemeClr val="bg1"/>
                </a:solidFill>
              </a:rPr>
              <a:t>只认识冠军， 没人会记住第二名。</a:t>
            </a:r>
            <a:endParaRPr lang="zh-CN" altLang="en-US" sz="8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5" y="3881438"/>
            <a:ext cx="1512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独特五差赚钱法</a:t>
            </a:r>
            <a:endParaRPr lang="en-US" altLang="zh-CN" sz="1000" b="1" dirty="0" smtClean="0">
              <a:solidFill>
                <a:srgbClr val="EF6541"/>
              </a:solidFill>
            </a:endParaRPr>
          </a:p>
          <a:p>
            <a:pPr>
              <a:buFont typeface="Arial" charset="0"/>
              <a:buNone/>
            </a:pPr>
            <a:r>
              <a:rPr lang="zh-CN" altLang="en-US" sz="800" dirty="0" smtClean="0">
                <a:solidFill>
                  <a:schemeClr val="bg1"/>
                </a:solidFill>
              </a:rPr>
              <a:t>根据铜业行业的特点， 王文银总结了五差赚钱法，即</a:t>
            </a:r>
            <a:r>
              <a:rPr lang="zh-CN" altLang="en-US" sz="800" b="1" dirty="0" smtClean="0">
                <a:solidFill>
                  <a:schemeClr val="bg1"/>
                </a:solidFill>
              </a:rPr>
              <a:t>时间差、利率差、汇率差、积差和价差</a:t>
            </a:r>
            <a:r>
              <a:rPr lang="zh-CN" altLang="en-US" sz="800" dirty="0" smtClean="0">
                <a:solidFill>
                  <a:schemeClr val="bg1"/>
                </a:solidFill>
              </a:rPr>
              <a:t>。</a:t>
            </a:r>
            <a:endParaRPr lang="zh-CN" altLang="en-US" sz="8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4408</Words>
  <Application>Microsoft Macintosh PowerPoint</Application>
  <PresentationFormat>自定义</PresentationFormat>
  <Paragraphs>420</Paragraphs>
  <Slides>29</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DengXian</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X-DOG</dc:creator>
  <cp:lastModifiedBy>Lei Zhang</cp:lastModifiedBy>
  <cp:revision>217</cp:revision>
  <dcterms:created xsi:type="dcterms:W3CDTF">2015-07-19T05:26:05Z</dcterms:created>
  <dcterms:modified xsi:type="dcterms:W3CDTF">2017-11-03T06:15:03Z</dcterms:modified>
</cp:coreProperties>
</file>